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4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0.xml" ContentType="application/vnd.openxmlformats-officedocument.presentationml.slide+xml"/>
  <Override PartName="/ppt/charts/colors2.xml" ContentType="application/vnd.ms-office.chartcolorstyle+xml"/>
  <Override PartName="/ppt/slides/slide11.xml" ContentType="application/vnd.openxmlformats-officedocument.presentationml.slide+xml"/>
  <Override PartName="/ppt/charts/chart2.xml" ContentType="application/vnd.openxmlformats-officedocument.drawingml.chart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38.xml" ContentType="application/vnd.openxmlformats-officedocument.presentationml.slide+xml"/>
  <Override PartName="/ppt/slides/slide7.xml" ContentType="application/vnd.openxmlformats-officedocument.presentationml.slide+xml"/>
  <Override PartName="/ppt/charts/style1.xml" ContentType="application/vnd.ms-office.chartstyle+xml"/>
  <Override PartName="/ppt/slides/slide2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charts/colors1.xml" ContentType="application/vnd.ms-office.chartcolorstyle+xml"/>
  <Override PartName="/ppt/charts/chart1.xml" ContentType="application/vnd.openxmlformats-officedocument.drawingml.chart+xml"/>
  <Override PartName="/ppt/slides/slide30.xml" ContentType="application/vnd.openxmlformats-officedocument.presentationml.slide+xml"/>
  <Override PartName="/ppt/charts/style2.xml" ContentType="application/vnd.ms-office.chartstyl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68" d="100"/>
          <a:sy n="68" d="100"/>
        </p:scale>
        <p:origin x="792" y="72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presProps" Target="presProps.xml" /><Relationship Id="rId52" Type="http://schemas.openxmlformats.org/officeDocument/2006/relationships/tableStyles" Target="tableStyles.xml" /><Relationship Id="rId53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2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>
                <a:solidFill>
                  <a:srgbClr val="002060"/>
                </a:solidFill>
                <a:latin typeface="Times New Roman"/>
                <a:cs typeface="Times New Roman"/>
              </a:rPr>
              <a:t>Размещение распорядительного акта ОМС о закреплении территории</a:t>
            </a:r>
            <a:endParaRPr lang="ru-RU" sz="2000" b="1">
              <a:solidFill>
                <a:srgbClr val="002060"/>
              </a:solidFill>
              <a:latin typeface="Times New Roman"/>
              <a:cs typeface="Times New Roman"/>
            </a:endParaRPr>
          </a:p>
        </c:rich>
      </c:tx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</c:spPr>
          </c:dPt>
          <c:dLbls>
            <c:dLblPos val="bestFit"/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Лист1!$A$4:$A$5</c:f>
              <c:strCache>
                <c:ptCount val="2"/>
                <c:pt idx="0">
                  <c:v>Размещено</c:v>
                </c:pt>
                <c:pt idx="1">
                  <c:v xml:space="preserve">Не размещено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26</c:v>
                </c:pt>
                <c:pt idx="1">
                  <c:v>16</c:v>
                </c:pt>
              </c:numCache>
            </c:numRef>
          </c:val>
        </c:ser>
        <c:dLbls>
          <c:dLblPos val="bestFit"/>
          <c:showBubbleSize val="0"/>
          <c:showCatName val="0"/>
          <c:showLeaderLines val="1"/>
          <c:showLegendKey val="0"/>
          <c:showPercent val="0"/>
          <c:showSerName val="0"/>
          <c:showVal val="1"/>
        </c:dLbls>
      </c:pie3D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62073" y="3070876"/>
      <a:ext cx="5598941" cy="3925571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rgbClr val="002060"/>
                </a:solidFill>
                <a:latin typeface="Times New Roman"/>
                <a:cs typeface="Times New Roman"/>
              </a:rPr>
              <a:t>Размещение образца заявления</a:t>
            </a:r>
            <a:endParaRPr/>
          </a:p>
        </c:rich>
      </c:tx>
      <c:layout>
        <c:manualLayout>
          <c:xMode val="edge"/>
          <c:yMode val="edge"/>
          <c:x val="0.126649"/>
          <c:y val="0.064641"/>
        </c:manualLayout>
      </c:layout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 bwMode="auto">
        <a:prstGeom prst="rect">
          <a:avLst/>
        </a:prstGeom>
        <a:noFill/>
        <a:ln>
          <a:noFill/>
        </a:ln>
        <a:effectLst/>
      </c:spPr>
    </c:floor>
    <c:sideWall>
      <c:thickness val="0"/>
      <c:spPr bwMode="auto">
        <a:prstGeom prst="rect">
          <a:avLst/>
        </a:prstGeom>
        <a:noFill/>
        <a:ln>
          <a:noFill/>
        </a:ln>
        <a:effectLst/>
      </c:spPr>
    </c:sideWall>
    <c:backWall>
      <c:thickness val="0"/>
      <c:spPr bwMode="auto">
        <a:prstGeom prst="rect">
          <a:avLst/>
        </a:prstGeom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spPr bwMode="auto">
            <a:prstGeom prst="rect">
              <a:avLst/>
            </a:prstGeom>
            <a:solidFill>
              <a:srgbClr val="00B050"/>
            </a:solidFill>
          </c:spPr>
          <c:dPt>
            <c:idx val="0"/>
            <c:bubble3D val="0"/>
            <c:spPr bwMode="auto">
              <a:prstGeom prst="rect">
                <a:avLst/>
              </a:prstGeom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dLblPos val="bestFit"/>
              <c:layout>
                <c:manualLayout>
                  <c:x val="0.036240"/>
                  <c:y val="0.183310"/>
                </c:manualLayout>
              </c:layout>
              <c:showBubbleSize val="0"/>
              <c:showCatName val="0"/>
              <c:showLegendKey val="0"/>
              <c:showPercent val="0"/>
              <c:showSerName val="0"/>
              <c:showVal val="1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2400" b="1" i="0" u="none" strike="noStrike">
                      <a:solidFill>
                        <a:srgbClr val="002060"/>
                      </a:solidFill>
                      <a:latin typeface="Times New Roman"/>
                      <a:ea typeface="+mn-ea"/>
                      <a:cs typeface="Times New Roman"/>
                    </a:defRPr>
                  </a:pPr>
                  <a:endParaRPr lang="ru-RU"/>
                </a:p>
              </c:txPr>
            </c:dLbl>
            <c:dLblPos val="bestFit"/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showBubbleSize val="0"/>
            <c:showCatName val="0"/>
            <c:showLeaderLines val="1"/>
            <c:showLegendKey val="0"/>
            <c:showPercent val="0"/>
            <c:showSerName val="0"/>
            <c:showVal val="1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>
                    <a:solidFill>
                      <a:srgbClr val="002060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Лист1!$A$12:$A$13</c:f>
              <c:strCache>
                <c:ptCount val="2"/>
                <c:pt idx="0">
                  <c:v>размещено</c:v>
                </c:pt>
                <c:pt idx="1">
                  <c:v xml:space="preserve">не размещено</c:v>
                </c:pt>
              </c:strCache>
            </c:strRef>
          </c:cat>
          <c:val>
            <c:numRef>
              <c:f>Лист1!$B$12:$B$13</c:f>
              <c:numCache>
                <c:formatCode>General</c:formatCode>
                <c:ptCount val="2"/>
                <c:pt idx="0">
                  <c:v>190</c:v>
                </c:pt>
                <c:pt idx="1">
                  <c:v>60</c:v>
                </c:pt>
              </c:numCache>
            </c:numRef>
          </c:val>
        </c:ser>
        <c:dLbls>
          <c:dLblPos val="bestFit"/>
          <c:showBubbleSize val="0"/>
          <c:showCatName val="0"/>
          <c:showLeaderLines val="1"/>
          <c:showLegendKey val="0"/>
          <c:showPercent val="0"/>
          <c:showSerName val="0"/>
          <c:showVal val="1"/>
        </c:dLbls>
      </c:pie3DChart>
      <c:spPr bwMode="auto"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 bwMode="auto">
    <a:xfrm>
      <a:off x="366928" y="3032658"/>
      <a:ext cx="5868572" cy="3732950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  <a:round/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  <a:round/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  <a:round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  <a:round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D4E83D-623B-40A8-9327-5A39A9E727D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23F7D-109E-4777-8E72-83839F70381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ivo.garant.ru/#/document/10164358/entry/445" TargetMode="External"/><Relationship Id="rId4" Type="http://schemas.openxmlformats.org/officeDocument/2006/relationships/hyperlink" Target="http://ivo.garant.ru/#/document/10103670/entry/193" TargetMode="External"/><Relationship Id="rId5" Type="http://schemas.openxmlformats.org/officeDocument/2006/relationships/hyperlink" Target="http://ivo.garant.ru/#/document/12181539/entry/3525" TargetMode="Externa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internet.garant.ru/#/document/178792/entry/248" TargetMode="External"/><Relationship Id="rId4" Type="http://schemas.openxmlformats.org/officeDocument/2006/relationships/hyperlink" Target="https://internet.garant.ru/#/document/71433920/entry/281" TargetMode="Externa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ivo.garant.ru/#/document/178792/entry/190602" TargetMode="External"/><Relationship Id="rId4" Type="http://schemas.openxmlformats.org/officeDocument/2006/relationships/hyperlink" Target="http://ivo.garant.ru/#/document/12182530/entry/4606" TargetMode="External"/><Relationship Id="rId5" Type="http://schemas.openxmlformats.org/officeDocument/2006/relationships/hyperlink" Target="http://ivo.garant.ru/#/document/70291410/entry/314" TargetMode="Externa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ivo.garant.ru/#/document/74626876/entry/1009" TargetMode="External"/><Relationship Id="rId4" Type="http://schemas.openxmlformats.org/officeDocument/2006/relationships/hyperlink" Target="http://ivo.garant.ru/#/document/74626876/entry/1010" TargetMode="External"/><Relationship Id="rId5" Type="http://schemas.openxmlformats.org/officeDocument/2006/relationships/hyperlink" Target="http://ivo.garant.ru/#/document/74626876/entry/1012" TargetMode="Externa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chart" Target="../charts/chart2.xml" 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s://&#1084;&#1074;&#1076;.&#1088;&#1092;/&#1088;&#1077;&#1077;&#1089;&#1090;&#1088;-&#1082;&#1086;&#1085;&#1090;&#1088;&#1086;&#1083;&#1080;&#1088;&#1091;&#1077;&#1084;&#1099;&#1093;-&#1083;&#1080;&#1094;/" TargetMode="External"/><Relationship Id="rId4" Type="http://schemas.openxmlformats.org/officeDocument/2006/relationships/image" Target="../media/image26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7.pn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mailto:vap@mail.orb.ru" TargetMode="Externa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 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85546" y="-79899"/>
            <a:ext cx="12277545" cy="6858000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719512" y="5830094"/>
            <a:ext cx="89143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0" y="1194252"/>
            <a:ext cx="11957538" cy="1710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800" b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Порядок приема (перевода) на обучение по образовательным программам начального общего, основного общего и среднего общего образования </a:t>
            </a:r>
            <a:endParaRPr/>
          </a:p>
        </p:txBody>
      </p:sp>
      <p:sp>
        <p:nvSpPr>
          <p:cNvPr id="10" name="Подзаголовок 2"/>
          <p:cNvSpPr txBox="1"/>
          <p:nvPr/>
        </p:nvSpPr>
        <p:spPr bwMode="auto">
          <a:xfrm>
            <a:off x="4454093" y="3349101"/>
            <a:ext cx="7179734" cy="226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sz="2400" b="1">
                <a:solidFill>
                  <a:srgbClr val="0070C0"/>
                </a:solidFill>
                <a:latin typeface="Times New Roman"/>
                <a:cs typeface="Times New Roman"/>
              </a:rPr>
              <a:t>Петрунина В.А.</a:t>
            </a:r>
            <a:r>
              <a:rPr lang="ru-RU" sz="2400">
                <a:solidFill>
                  <a:srgbClr val="0070C0"/>
                </a:solidFill>
                <a:latin typeface="Times New Roman"/>
                <a:cs typeface="Times New Roman"/>
              </a:rPr>
              <a:t>, главный специалист отдела государственного контроля (надзора) в сфере образования управления контроля и надзора, лицензирования и аккредитации образовательных организаций министерства образования Оренбургской области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576611" y="180176"/>
            <a:ext cx="11130052" cy="1464816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400">
                <a:solidFill>
                  <a:schemeClr val="tx1"/>
                </a:solidFill>
                <a:latin typeface="Times New Roman"/>
                <a:ea typeface="Times New Roman"/>
              </a:rPr>
              <a:t>приказ министерства образования Оренбургской области от </a:t>
            </a:r>
            <a:r>
              <a:rPr lang="ru-RU" sz="2400" b="1">
                <a:solidFill>
                  <a:schemeClr val="tx1"/>
                </a:solidFill>
                <a:latin typeface="Times New Roman"/>
                <a:ea typeface="Times New Roman"/>
              </a:rPr>
              <a:t>13.03.2025 № 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Calibri"/>
              </a:rPr>
              <a:t>01-21/395</a:t>
            </a:r>
            <a:r>
              <a:rPr lang="ru-RU" sz="2000">
                <a:solidFill>
                  <a:schemeClr val="tx1"/>
                </a:solidFill>
                <a:latin typeface="Times New Roman"/>
                <a:ea typeface="Calibri"/>
              </a:rPr>
              <a:t> «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</a:rPr>
              <a:t>О проведении наблюдения за соблюдением обязательных требований (мониторинга безопасности) по размещению и обновлению на официальном сайте образовательных организаций в информационно-телекоммуникационной сети «Интернет» информации, предусмотренной Порядком приема на обучение по образовательным программам начального общего, основного общего и среднего общего </a:t>
            </a:r>
            <a:r>
              <a:rPr lang="ru-RU" sz="2400">
                <a:solidFill>
                  <a:schemeClr val="tx1"/>
                </a:solidFill>
                <a:latin typeface="Times New Roman"/>
                <a:ea typeface="Times New Roman"/>
              </a:rPr>
              <a:t>образования</a:t>
            </a:r>
            <a:r>
              <a:rPr lang="ru-RU" sz="2000">
                <a:solidFill>
                  <a:schemeClr val="tx1"/>
                </a:solidFill>
                <a:latin typeface="Times New Roman"/>
                <a:ea typeface="Calibri"/>
              </a:rPr>
              <a:t>»</a:t>
            </a:r>
            <a:r>
              <a:rPr lang="ru-RU" sz="240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05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 l="4729" t="29301" r="22114" b="0"/>
          <a:stretch/>
        </p:blipFill>
        <p:spPr bwMode="auto">
          <a:xfrm>
            <a:off x="6537143" y="2215665"/>
            <a:ext cx="5690205" cy="407166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8690" y="1463040"/>
            <a:ext cx="6378042" cy="5376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rcRect l="4729" t="13931" r="41847" b="5301"/>
          <a:stretch/>
        </p:blipFill>
        <p:spPr bwMode="auto">
          <a:xfrm>
            <a:off x="159100" y="1560211"/>
            <a:ext cx="6077219" cy="5117613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 bwMode="auto">
          <a:xfrm>
            <a:off x="3335413" y="2106991"/>
            <a:ext cx="1447602" cy="450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979963" y="1955410"/>
            <a:ext cx="1012874" cy="8018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6000" b="1">
                <a:solidFill>
                  <a:srgbClr val="FF0000"/>
                </a:solidFill>
              </a:rPr>
              <a:t>!!!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686420" y="4891776"/>
            <a:ext cx="1113442" cy="14648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600" b="1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/>
          </a:p>
        </p:txBody>
      </p:sp>
      <p:sp>
        <p:nvSpPr>
          <p:cNvPr id="24" name="Стрелка: влево 23"/>
          <p:cNvSpPr/>
          <p:nvPr/>
        </p:nvSpPr>
        <p:spPr bwMode="auto">
          <a:xfrm>
            <a:off x="2184857" y="6114276"/>
            <a:ext cx="1809916" cy="48463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: изогнутая вниз 25"/>
          <p:cNvSpPr/>
          <p:nvPr/>
        </p:nvSpPr>
        <p:spPr bwMode="auto">
          <a:xfrm rot="20120194">
            <a:off x="3850012" y="3591438"/>
            <a:ext cx="3074488" cy="1331055"/>
          </a:xfrm>
          <a:prstGeom prst="curvedDownArrow">
            <a:avLst>
              <a:gd name="adj1" fmla="val 19549"/>
              <a:gd name="adj2" fmla="val 45317"/>
              <a:gd name="adj3" fmla="val 66063"/>
            </a:avLst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3883" t="23974" r="54769" b="10134"/>
          <a:stretch/>
        </p:blipFill>
        <p:spPr bwMode="auto">
          <a:xfrm>
            <a:off x="-30261" y="1879381"/>
            <a:ext cx="5556657" cy="49786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 l="6923" t="20499" r="47962" b="19986"/>
          <a:stretch/>
        </p:blipFill>
        <p:spPr bwMode="auto">
          <a:xfrm>
            <a:off x="5556657" y="2769833"/>
            <a:ext cx="6664901" cy="40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l="6231" t="18366" r="46923" b="62057"/>
          <a:stretch/>
        </p:blipFill>
        <p:spPr bwMode="auto">
          <a:xfrm>
            <a:off x="5556657" y="1260629"/>
            <a:ext cx="5711483" cy="1341895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 bwMode="auto">
          <a:xfrm>
            <a:off x="576611" y="180176"/>
            <a:ext cx="11130052" cy="1464816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400">
                <a:solidFill>
                  <a:schemeClr val="tx1"/>
                </a:solidFill>
                <a:latin typeface="Times New Roman"/>
                <a:ea typeface="Times New Roman"/>
              </a:rPr>
              <a:t>приказ министерства образования Оренбургской области от </a:t>
            </a:r>
            <a:r>
              <a:rPr lang="ru-RU" sz="2400" b="1">
                <a:solidFill>
                  <a:schemeClr val="tx1"/>
                </a:solidFill>
                <a:latin typeface="Times New Roman"/>
                <a:ea typeface="Times New Roman"/>
              </a:rPr>
              <a:t>13.03.2025 № </a:t>
            </a:r>
            <a:r>
              <a:rPr lang="ru-RU" sz="2000" b="1">
                <a:solidFill>
                  <a:schemeClr val="tx1"/>
                </a:solidFill>
                <a:latin typeface="Times New Roman"/>
                <a:ea typeface="Calibri"/>
              </a:rPr>
              <a:t>01-21/395</a:t>
            </a:r>
            <a:r>
              <a:rPr lang="ru-RU" sz="2000">
                <a:solidFill>
                  <a:schemeClr val="tx1"/>
                </a:solidFill>
                <a:latin typeface="Times New Roman"/>
                <a:ea typeface="Calibri"/>
              </a:rPr>
              <a:t> «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</a:rPr>
              <a:t>О проведении наблюдения за соблюдением обязательных требований (мониторинга безопасности) по размещению и обновлению на официальном сайте образовательных организаций в информационно-телекоммуникационной сети «Интернет» информации, предусмотренной Порядком приема на обучение по образовательным программам начального общего, основного общего и среднего общего </a:t>
            </a:r>
            <a:r>
              <a:rPr lang="ru-RU" sz="2400">
                <a:solidFill>
                  <a:schemeClr val="tx1"/>
                </a:solidFill>
                <a:latin typeface="Times New Roman"/>
                <a:ea typeface="Times New Roman"/>
              </a:rPr>
              <a:t>образования</a:t>
            </a:r>
            <a:r>
              <a:rPr lang="ru-RU" sz="2000">
                <a:solidFill>
                  <a:schemeClr val="tx1"/>
                </a:solidFill>
                <a:latin typeface="Times New Roman"/>
                <a:ea typeface="Calibri"/>
              </a:rPr>
              <a:t>»</a:t>
            </a:r>
            <a:r>
              <a:rPr lang="ru-RU" sz="240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0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85545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76611" y="5892489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363984" y="641348"/>
            <a:ext cx="11354540" cy="132556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  <p:sp>
        <p:nvSpPr>
          <p:cNvPr id="9" name="Объект 21"/>
          <p:cNvSpPr txBox="1"/>
          <p:nvPr/>
        </p:nvSpPr>
        <p:spPr bwMode="auto">
          <a:xfrm>
            <a:off x="488272" y="2396971"/>
            <a:ext cx="11070453" cy="303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Bef>
                <a:spcPts val="0"/>
              </a:spcBef>
              <a:buFont typeface="Arial"/>
              <a:buNone/>
              <a:defRPr/>
            </a:pPr>
            <a:r>
              <a:rPr lang="ru-RU" sz="2600" b="1">
                <a:solidFill>
                  <a:srgbClr val="0070C0"/>
                </a:solidFill>
                <a:latin typeface="Times New Roman"/>
                <a:ea typeface="Calibri"/>
              </a:rPr>
              <a:t>п.8</a:t>
            </a:r>
            <a:r>
              <a:rPr lang="ru-RU" sz="2400">
                <a:latin typeface="Times New Roman"/>
                <a:ea typeface="Calibri"/>
              </a:rPr>
              <a:t> - </a:t>
            </a:r>
            <a:r>
              <a:rPr lang="ru-RU" sz="2400">
                <a:latin typeface="Times New Roman"/>
                <a:ea typeface="Calibri"/>
                <a:cs typeface="Times New Roman"/>
              </a:rPr>
              <a:t>П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олучение начального общего образования в образовательных организациях начинается по достижении детьми возраста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шести лет и шести месяцев 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 отсутствии противопоказаний по состоянию здоровья, но не позже достижения ими возраста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восьми лет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По заявлению родителей (законных представителей) детей учредитель образовательной организации вправе разрешить прием детей в образовательную организацию на обучение по образовательным программам начального общего образования в более раннем или более позднем возрасте</a:t>
            </a:r>
            <a:endParaRPr lang="ru-RU" sz="2400">
              <a:latin typeface="Times New Roman"/>
              <a:ea typeface="Calibri"/>
              <a:cs typeface="Times New Roman"/>
            </a:endParaRPr>
          </a:p>
          <a:p>
            <a:pPr marL="137160" indent="0" algn="just">
              <a:spcBef>
                <a:spcPts val="0"/>
              </a:spcBef>
              <a:buFont typeface="Arial"/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85545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76611" y="5892489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174500" y="109166"/>
            <a:ext cx="11431481" cy="152487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  <p:sp>
        <p:nvSpPr>
          <p:cNvPr id="12" name="Объект 21"/>
          <p:cNvSpPr txBox="1"/>
          <p:nvPr/>
        </p:nvSpPr>
        <p:spPr bwMode="auto">
          <a:xfrm>
            <a:off x="473475" y="1516588"/>
            <a:ext cx="11245049" cy="4630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/>
              <a:buNone/>
              <a:defRPr/>
            </a:pPr>
            <a:r>
              <a:rPr lang="ru-RU" sz="4400" b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п.9</a:t>
            </a:r>
            <a:r>
              <a:rPr lang="ru-RU" sz="3800">
                <a:latin typeface="Times New Roman"/>
                <a:ea typeface="Calibri"/>
                <a:cs typeface="Times New Roman"/>
              </a:rPr>
              <a:t> - </a:t>
            </a:r>
            <a:r>
              <a:rPr lang="ru-RU" sz="4000">
                <a:latin typeface="Times New Roman"/>
                <a:ea typeface="Times New Roman"/>
                <a:cs typeface="Times New Roman"/>
              </a:rPr>
              <a:t>Во </a:t>
            </a:r>
            <a:r>
              <a:rPr lang="ru-RU"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внеочередном порядке</a:t>
            </a:r>
            <a:r>
              <a:rPr lang="ru-RU" sz="4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>
                <a:latin typeface="Times New Roman"/>
                <a:ea typeface="Times New Roman"/>
                <a:cs typeface="Times New Roman"/>
              </a:rPr>
              <a:t>предоставляются места в общеобразовательных организациях, </a:t>
            </a:r>
            <a:r>
              <a:rPr lang="ru-RU" sz="4000" b="1">
                <a:latin typeface="Times New Roman"/>
                <a:ea typeface="Times New Roman"/>
                <a:cs typeface="Times New Roman"/>
              </a:rPr>
              <a:t>имеющих интернат</a:t>
            </a:r>
            <a:r>
              <a:rPr lang="ru-RU" sz="4000">
                <a:latin typeface="Times New Roman"/>
                <a:ea typeface="Times New Roman"/>
                <a:cs typeface="Times New Roman"/>
              </a:rPr>
              <a:t>:</a:t>
            </a:r>
            <a:endParaRPr/>
          </a:p>
          <a:p>
            <a:pPr marL="457200" indent="-457200" algn="just">
              <a:lnSpc>
                <a:spcPct val="150000"/>
              </a:lnSpc>
              <a:buFont typeface="Wingdings"/>
              <a:buChar char="q"/>
              <a:defRPr/>
            </a:pPr>
            <a:r>
              <a:rPr lang="ru-RU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детям, указанным в </a:t>
            </a:r>
            <a:r>
              <a:rPr lang="ru-RU" sz="4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3" tooltip="http://ivo.garant.ru/#/document/10164358/entry/445"/>
              </a:rPr>
              <a:t>пункте 5 статьи 44</a:t>
            </a:r>
            <a:r>
              <a:rPr lang="ru-RU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Федерального закона Российской Федерации от 17.01.1992 № 2202-1 «О прокуратуре Российской Федерации»;</a:t>
            </a:r>
            <a:endParaRPr lang="ru-RU" sz="4000">
              <a:latin typeface="Times New Roman"/>
              <a:ea typeface="Times New Roman"/>
              <a:cs typeface="Times New Roman"/>
            </a:endParaRPr>
          </a:p>
          <a:p>
            <a:pPr marL="457200" indent="-457200" algn="just">
              <a:lnSpc>
                <a:spcPct val="150000"/>
              </a:lnSpc>
              <a:buFont typeface="Wingdings"/>
              <a:buChar char="q"/>
              <a:defRPr/>
            </a:pPr>
            <a:r>
              <a:rPr lang="ru-RU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детям, указанным в </a:t>
            </a:r>
            <a:r>
              <a:rPr lang="ru-RU" sz="4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4" tooltip="http://ivo.garant.ru/#/document/10103670/entry/193"/>
              </a:rPr>
              <a:t>пункте 3 статьи 19</a:t>
            </a:r>
            <a:r>
              <a:rPr lang="ru-RU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Федерального закона Российской Федерации от 26.06.1992 № 3132-1 «О статусе судей в Российской Федерации»;</a:t>
            </a:r>
            <a:endParaRPr/>
          </a:p>
          <a:p>
            <a:pPr marL="457200" indent="-457200" algn="just">
              <a:lnSpc>
                <a:spcPct val="150000"/>
              </a:lnSpc>
              <a:buFont typeface="Wingdings"/>
              <a:buChar char="q"/>
              <a:defRPr/>
            </a:pPr>
            <a:r>
              <a:rPr lang="ru-RU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детям, указанным в </a:t>
            </a:r>
            <a:r>
              <a:rPr lang="ru-RU" sz="4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hlinkClick r:id="rId5" tooltip="http://ivo.garant.ru/#/document/12181539/entry/3525"/>
              </a:rPr>
              <a:t>части 25 статьи 35</a:t>
            </a:r>
            <a:r>
              <a:rPr lang="ru-RU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Федерального закона Российской Федерации от 28.12.2010 № 403-ФЗ «О Следственном комитете Российской Федерации».</a:t>
            </a:r>
            <a:endParaRPr lang="ru-RU" sz="4000">
              <a:latin typeface="Times New Roman"/>
              <a:ea typeface="Calibri"/>
              <a:cs typeface="Times New Roman"/>
            </a:endParaRPr>
          </a:p>
          <a:p>
            <a:pPr marL="137160" indent="0" algn="just">
              <a:spcBef>
                <a:spcPts val="0"/>
              </a:spcBef>
              <a:buFont typeface="Arial"/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85545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76611" y="5892489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287042" y="284379"/>
            <a:ext cx="11431481" cy="1524875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  <p:sp>
        <p:nvSpPr>
          <p:cNvPr id="12" name="Объект 21"/>
          <p:cNvSpPr txBox="1"/>
          <p:nvPr/>
        </p:nvSpPr>
        <p:spPr bwMode="auto">
          <a:xfrm>
            <a:off x="473475" y="2245304"/>
            <a:ext cx="11245049" cy="306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>
                <a:latin typeface="Times New Roman"/>
                <a:cs typeface="Times New Roman"/>
              </a:rPr>
              <a:t>п.9</a:t>
            </a:r>
            <a:r>
              <a:rPr lang="ru-RU" baseline="30000">
                <a:latin typeface="Times New Roman"/>
                <a:cs typeface="Times New Roman"/>
              </a:rPr>
              <a:t>1</a:t>
            </a:r>
            <a:r>
              <a:rPr lang="ru-RU">
                <a:latin typeface="Times New Roman"/>
                <a:cs typeface="Times New Roman"/>
              </a:rPr>
              <a:t>. </a:t>
            </a:r>
            <a:r>
              <a:rPr lang="ru-RU">
                <a:latin typeface="Times New Roman"/>
                <a:ea typeface="Times New Roman"/>
                <a:cs typeface="Times New Roman"/>
              </a:rPr>
              <a:t>Во </a:t>
            </a:r>
            <a:r>
              <a:rPr lang="ru-RU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внеочередном порядке</a:t>
            </a:r>
            <a:r>
              <a:rPr lang="ru-RU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предоставляются места в государственных и муниципальных общеобразовательных организациях детям, указанным в </a:t>
            </a:r>
            <a:r>
              <a:rPr lang="ru-RU" u="sng">
                <a:latin typeface="Times New Roman"/>
                <a:cs typeface="Times New Roman"/>
                <a:hlinkClick r:id="rId3" tooltip="https://internet.garant.ru/#/document/178792/entry/248"/>
              </a:rPr>
              <a:t>пункте 8 статьи 24</a:t>
            </a:r>
            <a:r>
              <a:rPr lang="ru-RU">
                <a:latin typeface="Times New Roman"/>
                <a:cs typeface="Times New Roman"/>
              </a:rPr>
              <a:t> Федерального закона от 27.05.1998 № 76-ФЗ </a:t>
            </a:r>
            <a:r>
              <a:rPr lang="ru-RU" b="1">
                <a:latin typeface="Times New Roman"/>
                <a:cs typeface="Times New Roman"/>
              </a:rPr>
              <a:t>«О статусе военнослужащих»,</a:t>
            </a:r>
            <a:r>
              <a:rPr lang="ru-RU">
                <a:latin typeface="Times New Roman"/>
                <a:cs typeface="Times New Roman"/>
              </a:rPr>
              <a:t> и детям, указанным в </a:t>
            </a:r>
            <a:r>
              <a:rPr lang="ru-RU" u="sng">
                <a:latin typeface="Times New Roman"/>
                <a:cs typeface="Times New Roman"/>
                <a:hlinkClick r:id="rId4" tooltip="https://internet.garant.ru/#/document/71433920/entry/281"/>
              </a:rPr>
              <a:t>статье 28</a:t>
            </a:r>
            <a:r>
              <a:rPr lang="ru-RU" u="sng" baseline="30000">
                <a:latin typeface="Times New Roman"/>
                <a:cs typeface="Times New Roman"/>
                <a:hlinkClick r:id="rId4" tooltip="https://internet.garant.ru/#/document/71433920/entry/281"/>
              </a:rPr>
              <a:t> 1</a:t>
            </a:r>
            <a:r>
              <a:rPr lang="ru-RU">
                <a:latin typeface="Times New Roman"/>
                <a:cs typeface="Times New Roman"/>
              </a:rPr>
              <a:t> Федерального закона от 03.07.2016 № 226-ФЗ </a:t>
            </a:r>
            <a:r>
              <a:rPr lang="ru-RU" b="1">
                <a:latin typeface="Times New Roman"/>
                <a:cs typeface="Times New Roman"/>
              </a:rPr>
              <a:t>«О войсках национальной гвардии Российской Федерации»,</a:t>
            </a:r>
            <a:r>
              <a:rPr lang="ru-RU">
                <a:latin typeface="Times New Roman"/>
                <a:cs typeface="Times New Roman"/>
              </a:rPr>
              <a:t> по месту жительства их семей.</a:t>
            </a:r>
            <a:endParaRPr/>
          </a:p>
          <a:p>
            <a:pPr marL="137160" indent="0" algn="just">
              <a:spcBef>
                <a:spcPts val="0"/>
              </a:spcBef>
              <a:buFont typeface="Arial"/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85545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76611" y="6150926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346009" y="233470"/>
            <a:ext cx="11319029" cy="15888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  <p:sp>
        <p:nvSpPr>
          <p:cNvPr id="4" name="Объект 21"/>
          <p:cNvSpPr txBox="1"/>
          <p:nvPr/>
        </p:nvSpPr>
        <p:spPr bwMode="auto">
          <a:xfrm>
            <a:off x="430703" y="1690688"/>
            <a:ext cx="11245048" cy="4184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9600" b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п.10 </a:t>
            </a:r>
            <a:r>
              <a:rPr lang="ru-RU" sz="8000">
                <a:latin typeface="Times New Roman"/>
                <a:ea typeface="Calibri"/>
                <a:cs typeface="Times New Roman"/>
              </a:rPr>
              <a:t>- </a:t>
            </a:r>
            <a:r>
              <a:rPr lang="ru-RU" sz="8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8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первоочередном порядке</a:t>
            </a:r>
            <a:r>
              <a:rPr lang="ru-RU" sz="8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предоставляются места в государственных и муниципальных общеобразовательных организациях: </a:t>
            </a:r>
            <a:endParaRPr/>
          </a:p>
          <a:p>
            <a:pPr marL="180000" indent="-685800" algn="just">
              <a:lnSpc>
                <a:spcPct val="120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8800">
                <a:latin typeface="Times New Roman"/>
                <a:ea typeface="Times New Roman"/>
                <a:cs typeface="Times New Roman"/>
              </a:rPr>
              <a:t>детям, указанным в </a:t>
            </a:r>
            <a:r>
              <a:rPr lang="ru-RU" sz="8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hlinkClick r:id="rId3" tooltip="http://ivo.garant.ru/#/document/178792/entry/190602"/>
              </a:rPr>
              <a:t>абзаце втором части 6 статьи 19</a:t>
            </a:r>
            <a:r>
              <a:rPr lang="ru-RU" sz="8800">
                <a:latin typeface="Times New Roman"/>
                <a:ea typeface="Times New Roman"/>
                <a:cs typeface="Times New Roman"/>
              </a:rPr>
              <a:t> Федерального закона Российской Федерации от 27.05.1998 № 76-ФЗ «О статусе военнослужащих», по месту жительства их семей</a:t>
            </a:r>
            <a:endParaRPr/>
          </a:p>
          <a:p>
            <a:pPr marL="180000" indent="-685800" algn="just">
              <a:lnSpc>
                <a:spcPct val="120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8800">
                <a:latin typeface="Times New Roman"/>
                <a:ea typeface="Times New Roman"/>
                <a:cs typeface="Times New Roman"/>
              </a:rPr>
              <a:t>детям, указанным в </a:t>
            </a:r>
            <a:r>
              <a:rPr lang="ru-RU" sz="8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hlinkClick r:id="rId4" tooltip="http://ivo.garant.ru/#/document/12182530/entry/4606"/>
              </a:rPr>
              <a:t>части 6 статьи 46</a:t>
            </a:r>
            <a:r>
              <a:rPr lang="ru-RU" sz="8800">
                <a:latin typeface="Times New Roman"/>
                <a:ea typeface="Times New Roman"/>
                <a:cs typeface="Times New Roman"/>
              </a:rPr>
              <a:t> Федерального закона Российской Федерации от 07.02.2011 № 3-ФЗ «О полиции»</a:t>
            </a:r>
            <a:endParaRPr/>
          </a:p>
          <a:p>
            <a:pPr marL="180000" indent="-685800" algn="just">
              <a:lnSpc>
                <a:spcPct val="120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8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детям сотрудников органов внутренних дел, не являющихся сотрудниками полиции, указанных в </a:t>
            </a:r>
            <a:r>
              <a:rPr lang="ru-RU" sz="88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части 2 статьи 56</a:t>
            </a:r>
            <a:r>
              <a:rPr lang="ru-RU" sz="8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8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Федерального закона от 07.02.2011 № 3-ФЗ «О полиции»</a:t>
            </a:r>
            <a:endParaRPr lang="ru-RU" sz="8800">
              <a:latin typeface="Times New Roman"/>
              <a:ea typeface="Times New Roman"/>
              <a:cs typeface="Times New Roman"/>
            </a:endParaRPr>
          </a:p>
          <a:p>
            <a:pPr marL="180000" indent="-685800" algn="just">
              <a:lnSpc>
                <a:spcPct val="120000"/>
              </a:lnSpc>
              <a:spcBef>
                <a:spcPts val="0"/>
              </a:spcBef>
              <a:buFont typeface="Wingdings"/>
              <a:buChar char="q"/>
              <a:defRPr/>
            </a:pPr>
            <a:r>
              <a:rPr lang="ru-RU" sz="8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детям, указанным в </a:t>
            </a:r>
            <a:r>
              <a:rPr lang="ru-RU" sz="8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hlinkClick r:id="rId5" tooltip="http://ivo.garant.ru/#/document/70291410/entry/314"/>
              </a:rPr>
              <a:t>части 14 статьи 3</a:t>
            </a:r>
            <a:r>
              <a:rPr lang="ru-RU" sz="8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Федерального закона от 30.12.2012 № 283-ФЗ «О социальных гарантиях сотрудникам некоторых федеральных органов исполнительной власти и внесении изменений в законодательные акты Российской Федерации»</a:t>
            </a:r>
            <a:endParaRPr lang="ru-RU" sz="8800">
              <a:latin typeface="Times New Roman"/>
              <a:ea typeface="Calibri"/>
              <a:cs typeface="Times New Roman"/>
            </a:endParaRPr>
          </a:p>
          <a:p>
            <a:pPr marL="137160" indent="0" algn="just">
              <a:spcBef>
                <a:spcPts val="0"/>
              </a:spcBef>
              <a:buFont typeface="Arial"/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86450" y="5989637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346229" y="365125"/>
            <a:ext cx="11372295" cy="176982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  <p:sp>
        <p:nvSpPr>
          <p:cNvPr id="4" name="Объект 21"/>
          <p:cNvSpPr txBox="1"/>
          <p:nvPr/>
        </p:nvSpPr>
        <p:spPr bwMode="auto">
          <a:xfrm>
            <a:off x="693939" y="2242495"/>
            <a:ext cx="10676874" cy="33684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  <a:defRPr/>
            </a:pPr>
            <a:r>
              <a:rPr lang="ru-RU" sz="2600" b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п.12. </a:t>
            </a:r>
            <a:r>
              <a:rPr lang="ru-RU">
                <a:latin typeface="Times New Roman"/>
                <a:cs typeface="Times New Roman"/>
              </a:rPr>
              <a:t>Ребенок, в том числе усыновленный (удочеренный) или находящийся под опекой или попечительством в семье, включая приемную семью либо патронатную семью, имеет </a:t>
            </a:r>
            <a:r>
              <a:rPr lang="ru-RU" b="1" u="sng">
                <a:solidFill>
                  <a:srgbClr val="FF0000"/>
                </a:solidFill>
                <a:latin typeface="Times New Roman"/>
                <a:cs typeface="Times New Roman"/>
              </a:rPr>
              <a:t>право преимущественного приема</a:t>
            </a:r>
            <a: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на обучение по основным общеобразовательным программам в государственную или муниципальную образовательную организацию, в которой обучаются его брат и (или) сестра (полнородные и неполнородные, усыновленные (удочеренные), дети, опекунами (попечителями) которых являются родители (законные представители) этого ребенка, или дети, родителями (законными представителями) которых являются опекуны (попечители) этого ребенка</a:t>
            </a:r>
            <a:endParaRPr/>
          </a:p>
          <a:p>
            <a:pPr marL="137160" indent="0" algn="just">
              <a:spcBef>
                <a:spcPts val="0"/>
              </a:spcBef>
              <a:buFont typeface="Arial"/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 bwMode="auto">
          <a:xfrm>
            <a:off x="741929" y="1932570"/>
            <a:ext cx="10568495" cy="4411959"/>
          </a:xfrm>
        </p:spPr>
        <p:txBody>
          <a:bodyPr>
            <a:normAutofit/>
          </a:bodyPr>
          <a:lstStyle/>
          <a:p>
            <a:pPr marL="324000" indent="0" algn="just">
              <a:spcBef>
                <a:spcPts val="0"/>
              </a:spcBef>
              <a:buNone/>
              <a:defRPr/>
            </a:pPr>
            <a:r>
              <a:rPr lang="ru-RU" sz="2600" b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п.17 </a:t>
            </a:r>
            <a:r>
              <a:rPr lang="ru-RU" sz="240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Прием заявлений о приеме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на обучение в первый класс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для детей, имеющих право на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внеочередной, первоочередной и преимущественный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прием (указанных в </a:t>
            </a:r>
            <a:r>
              <a:rPr lang="ru-RU" sz="2400" u="sng">
                <a:solidFill>
                  <a:srgbClr val="551A8B"/>
                </a:solidFill>
                <a:latin typeface="Times New Roman"/>
                <a:ea typeface="Times New Roman"/>
                <a:cs typeface="Times New Roman"/>
                <a:hlinkClick r:id="rId3" tooltip="http://ivo.garant.ru/#/document/74626876/entry/1009"/>
              </a:rPr>
              <a:t>пунктах 9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9.1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, </a:t>
            </a:r>
            <a:r>
              <a:rPr lang="ru-RU" sz="2400" u="sng">
                <a:solidFill>
                  <a:srgbClr val="551A8B"/>
                </a:solidFill>
                <a:latin typeface="Times New Roman"/>
                <a:ea typeface="Times New Roman"/>
                <a:cs typeface="Times New Roman"/>
                <a:hlinkClick r:id="rId4" tooltip="http://ivo.garant.ru/#/document/74626876/entry/1010"/>
              </a:rPr>
              <a:t>10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 и </a:t>
            </a:r>
            <a:r>
              <a:rPr lang="ru-RU" sz="2400" u="sng">
                <a:solidFill>
                  <a:srgbClr val="551A8B"/>
                </a:solidFill>
                <a:latin typeface="Times New Roman"/>
                <a:ea typeface="Times New Roman"/>
                <a:cs typeface="Times New Roman"/>
                <a:hlinkClick r:id="rId5" tooltip="http://ivo.garant.ru/#/document/74626876/entry/1012"/>
              </a:rPr>
              <a:t>12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 Порядка), а также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проживающих на закрепленной территории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, начинается не позднее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 апреля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текущего года и завершается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30 июня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текущего года</a:t>
            </a:r>
            <a:endParaRPr/>
          </a:p>
          <a:p>
            <a:pPr marL="324000" indent="0" algn="just">
              <a:spcBef>
                <a:spcPts val="0"/>
              </a:spcBef>
              <a:buNone/>
              <a:defRPr/>
            </a:pPr>
            <a:endParaRPr lang="ru-RU" sz="2400">
              <a:solidFill>
                <a:srgbClr val="22272F"/>
              </a:solidFill>
              <a:latin typeface="Times New Roman"/>
              <a:ea typeface="Calibri"/>
              <a:cs typeface="Times New Roman"/>
            </a:endParaRPr>
          </a:p>
          <a:p>
            <a:pPr marL="324000" indent="0" algn="just">
              <a:spcBef>
                <a:spcPts val="0"/>
              </a:spcBef>
              <a:buNone/>
              <a:defRPr/>
            </a:pPr>
            <a:r>
              <a:rPr lang="ru-RU" sz="2400">
                <a:latin typeface="Times New Roman"/>
                <a:ea typeface="Times New Roman"/>
              </a:rPr>
              <a:t>Руководитель образовательной организации издает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</a:rPr>
              <a:t>распорядительный акт </a:t>
            </a:r>
            <a:r>
              <a:rPr lang="ru-RU" sz="2400">
                <a:latin typeface="Times New Roman"/>
                <a:ea typeface="Times New Roman"/>
              </a:rPr>
              <a:t>о приеме на обучение в первый класс детей,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</a:rPr>
              <a:t>имеющих право на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</a:rPr>
              <a:t>внеочередной, первоочередной и преимущественный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</a:rPr>
              <a:t> прием</a:t>
            </a:r>
            <a:r>
              <a:rPr lang="ru-RU" sz="2400">
                <a:latin typeface="Times New Roman"/>
                <a:ea typeface="Times New Roman"/>
              </a:rPr>
              <a:t>,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</a:rPr>
              <a:t>а также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</a:rPr>
              <a:t>проживающих на закрепленной территории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</a:rPr>
              <a:t>,</a:t>
            </a:r>
            <a:r>
              <a:rPr lang="ru-RU" sz="2400">
                <a:latin typeface="Times New Roman"/>
                <a:ea typeface="Times New Roman"/>
              </a:rPr>
              <a:t> в течение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</a:rPr>
              <a:t>3 рабочих дней </a:t>
            </a:r>
            <a:r>
              <a:rPr lang="ru-RU" sz="2400">
                <a:latin typeface="Times New Roman"/>
                <a:ea typeface="Times New Roman"/>
              </a:rPr>
              <a:t>после завершения приема заявлений о приеме на обучение в первый класс</a:t>
            </a:r>
            <a:endParaRPr lang="ru-RU" sz="2400">
              <a:latin typeface="Times New Roman"/>
              <a:ea typeface="Calibri"/>
              <a:cs typeface="Times New Roman"/>
            </a:endParaRPr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571631" y="150920"/>
            <a:ext cx="11048738" cy="161573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586450" y="5989637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89994" y="1734902"/>
            <a:ext cx="11000934" cy="14732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ru-RU" sz="30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п. 17. </a:t>
            </a:r>
            <a:r>
              <a:rPr lang="ru-RU" sz="3000">
                <a:latin typeface="Times New Roman"/>
                <a:ea typeface="Times New Roman"/>
                <a:cs typeface="Times New Roman"/>
              </a:rPr>
              <a:t>Для детей, не проживающих на закрепленной территории, прием заявлений о приеме на обучение в первый класс начинается </a:t>
            </a:r>
            <a:r>
              <a:rPr lang="ru-RU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6 июля </a:t>
            </a:r>
            <a:r>
              <a:rPr lang="ru-RU" sz="3000">
                <a:latin typeface="Times New Roman"/>
                <a:ea typeface="Times New Roman"/>
                <a:cs typeface="Times New Roman"/>
              </a:rPr>
              <a:t>текущего года до момента заполнения свободных мест, но не позднее 5 сентября текущего года.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251519" y="0"/>
            <a:ext cx="11677884" cy="177512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  <p:sp>
        <p:nvSpPr>
          <p:cNvPr id="5" name="Объект 21"/>
          <p:cNvSpPr txBox="1"/>
          <p:nvPr/>
        </p:nvSpPr>
        <p:spPr bwMode="auto">
          <a:xfrm>
            <a:off x="251519" y="3333713"/>
            <a:ext cx="11312123" cy="294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Aft>
                <a:spcPts val="800"/>
              </a:spcAft>
              <a:buNone/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п.31. </a:t>
            </a:r>
            <a:r>
              <a:rPr lang="ru-RU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Руководитель общеобразовательной организации издает распорядительный акт о приеме на обучение ребенка или поступающего в течение 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 рабочих дней </a:t>
            </a:r>
            <a:r>
              <a:rPr lang="ru-RU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после приема заявления о приеме на обучение и представленных документов.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586450" y="5989637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 bwMode="auto">
          <a:xfrm>
            <a:off x="701336" y="1775120"/>
            <a:ext cx="10919534" cy="4822232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  <a:defRPr/>
            </a:pPr>
            <a:r>
              <a:rPr lang="ru-RU" sz="2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п.24 - </a:t>
            </a:r>
            <a:r>
              <a:rPr lang="ru-RU" sz="22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В заявлении</a:t>
            </a:r>
            <a:r>
              <a:rPr lang="ru-RU" sz="22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о приеме на обучение родителем (законным представителем) ребенка или поступающим указываются </a:t>
            </a:r>
            <a:r>
              <a:rPr lang="ru-RU" sz="22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следующие сведения:</a:t>
            </a:r>
            <a:endParaRPr lang="ru-RU" sz="22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1200"/>
              <a:defRPr/>
            </a:pPr>
            <a:r>
              <a:rPr lang="ru-RU" sz="22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фамилия, имя, отчество (при наличии) ребенка или поступающего</a:t>
            </a:r>
            <a:endParaRPr lang="ru-RU" sz="2200">
              <a:latin typeface="Times New Roman"/>
              <a:ea typeface="Arial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1200"/>
              <a:defRPr/>
            </a:pPr>
            <a:r>
              <a:rPr lang="ru-RU" sz="22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дата рождения ребенка или поступающего</a:t>
            </a:r>
            <a:endParaRPr lang="ru-RU" sz="2200">
              <a:latin typeface="Times New Roman"/>
              <a:ea typeface="Arial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1200"/>
              <a:defRPr/>
            </a:pPr>
            <a:r>
              <a:rPr lang="ru-RU" sz="22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адрес места жительства и (или) адрес места пребывания ребенка или поступающего</a:t>
            </a:r>
            <a:endParaRPr lang="ru-RU" sz="2200">
              <a:latin typeface="Times New Roman"/>
              <a:ea typeface="Arial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1200"/>
              <a:defRPr/>
            </a:pPr>
            <a:r>
              <a:rPr lang="ru-RU" sz="22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фамилия, имя, отчество (при наличии) родителя(ей) (законного(ых) представителя(ей)) ребенка</a:t>
            </a:r>
            <a:endParaRPr lang="ru-RU" sz="2200">
              <a:latin typeface="Times New Roman"/>
              <a:ea typeface="Arial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1200"/>
              <a:defRPr/>
            </a:pPr>
            <a:r>
              <a:rPr lang="ru-RU" sz="22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адрес места жительства и (или) адрес места пребывания родителя(ей) (законного(ых) представителя(ей)) ребенка</a:t>
            </a:r>
            <a:endParaRPr lang="ru-RU" sz="2200">
              <a:latin typeface="Times New Roman"/>
              <a:ea typeface="Arial"/>
              <a:cs typeface="Times New Roman"/>
            </a:endParaRPr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358051" y="38706"/>
            <a:ext cx="11677884" cy="177512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</a:t>
            </a:r>
            <a:endParaRPr/>
          </a:p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76611" y="6012656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6611" y="510209"/>
            <a:ext cx="1872208" cy="2549134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 bwMode="auto">
          <a:xfrm>
            <a:off x="2710408" y="442695"/>
            <a:ext cx="8206121" cy="1102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i="1">
                <a:solidFill>
                  <a:srgbClr val="002060"/>
                </a:solidFill>
                <a:latin typeface="Times New Roman"/>
                <a:cs typeface="Times New Roman"/>
              </a:rPr>
              <a:t>Федеральный закон от 29.12.2012 № 273-ФЗ </a:t>
            </a:r>
            <a:br>
              <a:rPr lang="ru-RU" sz="3200" b="1" i="1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3200" b="1" i="1">
                <a:solidFill>
                  <a:srgbClr val="002060"/>
                </a:solidFill>
                <a:latin typeface="Times New Roman"/>
                <a:cs typeface="Times New Roman"/>
              </a:rPr>
              <a:t>«Об образовании в Российской Федерации»</a:t>
            </a:r>
            <a:endParaRPr lang="ru-RU" sz="3200" b="1" i="1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Заголовок 1"/>
          <p:cNvSpPr txBox="1"/>
          <p:nvPr/>
        </p:nvSpPr>
        <p:spPr bwMode="auto">
          <a:xfrm>
            <a:off x="3211154" y="1574014"/>
            <a:ext cx="7380311" cy="12858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i="1">
                <a:solidFill>
                  <a:srgbClr val="002060"/>
                </a:solidFill>
                <a:latin typeface="Times New Roman"/>
                <a:cs typeface="Times New Roman"/>
              </a:rPr>
              <a:t>Статья 55.    Общие требования к приему на обучение в организацию, осуществляющую образовательную деятельность</a:t>
            </a:r>
            <a:endParaRPr lang="ru-RU" sz="2400" i="1">
              <a:solidFill>
                <a:srgbClr val="002060"/>
              </a:solidFill>
            </a:endParaRPr>
          </a:p>
        </p:txBody>
      </p:sp>
      <p:sp>
        <p:nvSpPr>
          <p:cNvPr id="10" name="Подзаголовок 2"/>
          <p:cNvSpPr txBox="1"/>
          <p:nvPr/>
        </p:nvSpPr>
        <p:spPr bwMode="auto">
          <a:xfrm>
            <a:off x="998738" y="3275859"/>
            <a:ext cx="10515600" cy="2549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spcBef>
                <a:spcPts val="0"/>
              </a:spcBef>
              <a:buNone/>
              <a:defRPr/>
            </a:pPr>
            <a:r>
              <a:rPr lang="ru-RU" sz="2400">
                <a:latin typeface="Times New Roman"/>
                <a:ea typeface="Calibri"/>
              </a:rPr>
              <a:t>ч.8 - Порядок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Calibri"/>
              </a:rPr>
              <a:t> приема на обучение по основным общеобразовательным программам (в том числе порядок приема иностранных граждан и лиц без гражданства) 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Calibri"/>
              </a:rPr>
              <a:t>устанавливается федеральным органом исполнительной власти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Calibri"/>
              </a:rPr>
              <a:t>, осуществляющим функции по выработке и реализации государственной  политики и нормативно-правовому регулированию в сфере общего образования, если иное не установлено настоящим Федеральным законом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 bwMode="auto">
          <a:xfrm>
            <a:off x="488651" y="1446556"/>
            <a:ext cx="11416683" cy="5229200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  <a:defRPr/>
            </a:pPr>
            <a:r>
              <a:rPr lang="ru-RU" sz="38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п.24</a:t>
            </a:r>
            <a:r>
              <a:rPr lang="ru-RU" sz="29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9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В заявлении</a:t>
            </a:r>
            <a:r>
              <a:rPr lang="ru-RU" sz="29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о приеме на обучение родителем (законным представителем) ребенка или поступающим указываются </a:t>
            </a:r>
            <a:r>
              <a:rPr lang="ru-RU" sz="29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следующие сведения:</a:t>
            </a:r>
            <a:endParaRPr lang="ru-RU" sz="29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1200"/>
              <a:defRPr/>
            </a:pPr>
            <a:r>
              <a:rPr lang="ru-RU" sz="29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адрес(а) электронной почты, номер(а) телефона(ов) (при наличии) родителя(ей) (законного(ых) представителя(ей)) ребенка или поступающего</a:t>
            </a:r>
            <a:endParaRPr lang="ru-RU" sz="2900">
              <a:latin typeface="Times New Roman"/>
              <a:ea typeface="Arial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1200"/>
              <a:defRPr/>
            </a:pPr>
            <a:r>
              <a:rPr lang="ru-RU" sz="29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о наличии права внеочередного, первоочередного или преимущественного приема</a:t>
            </a:r>
            <a:endParaRPr lang="ru-RU" sz="2900">
              <a:latin typeface="Times New Roman"/>
              <a:ea typeface="Arial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SzPts val="1200"/>
              <a:defRPr/>
            </a:pPr>
            <a:r>
              <a:rPr lang="ru-RU" sz="29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о потребности ребенка или поступающего в обучении по адаптированной образовательной программе и (или) в создании специальных условий для организации обучения и воспитания обучающегося с ограниченными возможностями здоровья в соответствии с заключением психолого-медико-педагогической комиссии (при наличии) или инвалида (ребенка-инвалида) в соответствии с индивидуальной программой реабилитации</a:t>
            </a:r>
            <a:endParaRPr lang="ru-RU" sz="2900">
              <a:latin typeface="Times New Roman"/>
              <a:ea typeface="Arial"/>
              <a:cs typeface="Times New Roman"/>
            </a:endParaRPr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358051" y="221941"/>
            <a:ext cx="11677884" cy="1406859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</a:t>
            </a:r>
            <a:endParaRPr/>
          </a:p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 bwMode="auto">
          <a:xfrm>
            <a:off x="567815" y="1784412"/>
            <a:ext cx="11141913" cy="5064711"/>
          </a:xfrm>
        </p:spPr>
        <p:txBody>
          <a:bodyPr>
            <a:normAutofit fontScale="25000" lnSpcReduction="20000"/>
          </a:bodyPr>
          <a:lstStyle/>
          <a:p>
            <a:pPr marL="108000" indent="0" algn="just">
              <a:lnSpc>
                <a:spcPct val="150000"/>
              </a:lnSpc>
              <a:spcAft>
                <a:spcPts val="800"/>
              </a:spcAft>
              <a:buNone/>
              <a:defRPr/>
            </a:pPr>
            <a:r>
              <a:rPr lang="ru-RU" sz="62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80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.24 - </a:t>
            </a:r>
            <a:r>
              <a:rPr lang="ru-RU" sz="80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В заявлении</a:t>
            </a:r>
            <a:r>
              <a:rPr lang="ru-RU" sz="80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о приеме на обучение родителем (законным представителем) ребенка или поступающим указываются </a:t>
            </a:r>
            <a:r>
              <a:rPr lang="ru-RU" sz="80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следующие сведения:</a:t>
            </a:r>
            <a:endParaRPr lang="ru-RU" sz="80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1200"/>
              <a:defRPr/>
            </a:pPr>
            <a:r>
              <a:rPr lang="ru-RU" sz="80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согласие родителя(ей) (законного(ых) представителя(ей)) ребенка на обучение ребенка по адаптированной образовательной программе (в случае необходимости обучения ребенка по адаптированной образовательной программе)</a:t>
            </a:r>
            <a:endParaRPr lang="ru-RU" sz="8000">
              <a:latin typeface="Times New Roman"/>
              <a:ea typeface="Arial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1200"/>
              <a:defRPr/>
            </a:pPr>
            <a:r>
              <a:rPr lang="ru-RU" sz="80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согласие поступающего, достигшего возраста восемнадцати лет, на обучение по адаптированной образовательной программе (в случае необходимости обучения указанного поступающего по адаптированной образовательной программе)</a:t>
            </a:r>
            <a:endParaRPr lang="ru-RU" sz="8000">
              <a:latin typeface="Times New Roman"/>
              <a:ea typeface="Arial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SzPts val="1200"/>
              <a:defRPr/>
            </a:pPr>
            <a:r>
              <a:rPr lang="ru-RU" sz="80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язык образования (в случае получения образования на родном языке из числа языков народов Российской Федерации или на иностранном языке)</a:t>
            </a:r>
            <a:endParaRPr lang="ru-RU" sz="8000">
              <a:latin typeface="Times New Roman"/>
              <a:ea typeface="Arial"/>
              <a:cs typeface="Times New Roman"/>
            </a:endParaRPr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384684" y="168676"/>
            <a:ext cx="11677884" cy="1447061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</a:t>
            </a:r>
            <a:endParaRPr/>
          </a:p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 bwMode="auto">
          <a:xfrm>
            <a:off x="488271" y="1775120"/>
            <a:ext cx="11301289" cy="453420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  <a:defRPr/>
            </a:pPr>
            <a:r>
              <a:rPr lang="ru-RU" sz="20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п.24</a:t>
            </a:r>
            <a:r>
              <a:rPr lang="ru-RU" sz="16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0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В заявлении</a:t>
            </a:r>
            <a:r>
              <a:rPr lang="ru-RU" sz="20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о приеме на обучение родителем (законным представителем) ребенка или поступающим указываются </a:t>
            </a:r>
            <a:r>
              <a:rPr lang="ru-RU" sz="20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следующие сведения:</a:t>
            </a:r>
            <a:endParaRPr lang="ru-RU" sz="20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1200"/>
              <a:defRPr/>
            </a:pPr>
            <a:r>
              <a:rPr lang="ru-RU" sz="20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родной язык из числа языков народов Российской Федерации (в случае реализации права на изучение родного языка из числа языков народов Российской Федерации, в том числе русского языка как родного языка)</a:t>
            </a:r>
            <a:endParaRPr lang="ru-RU" sz="2000">
              <a:latin typeface="Times New Roman"/>
              <a:ea typeface="Arial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SzPts val="1200"/>
              <a:defRPr/>
            </a:pPr>
            <a:r>
              <a:rPr lang="ru-RU" sz="20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государственный язык республики Российской Федерации (в случае предоставления общеобразовательной организацией возможности изучения государственного языка республики Российской Федерации)</a:t>
            </a:r>
            <a:endParaRPr lang="ru-RU" sz="2000">
              <a:latin typeface="Times New Roman"/>
              <a:ea typeface="Arial"/>
              <a:cs typeface="Times New Roman"/>
            </a:endParaRPr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402439" y="0"/>
            <a:ext cx="11677884" cy="177512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</a:t>
            </a:r>
            <a:endParaRPr/>
          </a:p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 bwMode="auto">
          <a:xfrm>
            <a:off x="366928" y="1642369"/>
            <a:ext cx="11387107" cy="489424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  <a:defRPr/>
            </a:pPr>
            <a:r>
              <a:rPr lang="ru-RU" sz="20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п.24</a:t>
            </a:r>
            <a:r>
              <a:rPr lang="ru-RU" sz="16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0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В заявлении</a:t>
            </a:r>
            <a:r>
              <a:rPr lang="ru-RU" sz="20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о приеме на обучение родителем (законным представителем) ребенка или поступающим указываются </a:t>
            </a:r>
            <a:r>
              <a:rPr lang="ru-RU" sz="20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следующие сведения:</a:t>
            </a:r>
            <a:endParaRPr lang="ru-RU" sz="20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Clr>
                <a:srgbClr val="000000"/>
              </a:buClr>
              <a:buSzPts val="1200"/>
              <a:defRPr/>
            </a:pPr>
            <a:r>
              <a:rPr lang="ru-RU" sz="20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факт ознакомления родителя(ей) (законного(ых) представителя(ей)) ребенка или поступающего с уставом, с лицензией на осуществление образовательной деятельности, со свидетельством о государственной аккредитации, с общеобразовательными программами и другими документами, регламентирующими организацию и осуществление образовательной деятельности, права и обязанности обучающихся</a:t>
            </a:r>
            <a:endParaRPr lang="ru-RU" sz="2000">
              <a:latin typeface="Times New Roman"/>
              <a:ea typeface="Arial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SzPts val="1200"/>
              <a:defRPr/>
            </a:pPr>
            <a:r>
              <a:rPr lang="ru-RU" sz="20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согласие родителя(ей) (законного(ых) представителя(ей)) ребенка или поступающего на обработку персональных данных</a:t>
            </a:r>
            <a:endParaRPr lang="ru-RU" sz="2000">
              <a:latin typeface="Times New Roman"/>
              <a:ea typeface="Arial"/>
              <a:cs typeface="Times New Roman"/>
            </a:endParaRPr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366928" y="71020"/>
            <a:ext cx="11677884" cy="1571349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</a:t>
            </a:r>
            <a:endParaRPr/>
          </a:p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366928" y="71020"/>
            <a:ext cx="11677884" cy="1571349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</a:t>
            </a:r>
            <a:endParaRPr/>
          </a:p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607813" y="1509661"/>
            <a:ext cx="109763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>
                <a:latin typeface="Times New Roman"/>
                <a:ea typeface="Times New Roman"/>
              </a:rPr>
              <a:t>приказ министерства образования Оренбургской области от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</a:rPr>
              <a:t>13.03.2025 № </a:t>
            </a:r>
            <a:r>
              <a:rPr lang="ru-RU" sz="1600" b="1">
                <a:solidFill>
                  <a:srgbClr val="FF0000"/>
                </a:solidFill>
                <a:latin typeface="Times New Roman"/>
                <a:ea typeface="Calibri"/>
              </a:rPr>
              <a:t>01-21/395</a:t>
            </a:r>
            <a:r>
              <a:rPr lang="ru-RU" sz="1600">
                <a:latin typeface="Times New Roman"/>
                <a:ea typeface="Calibri"/>
              </a:rPr>
              <a:t> «</a:t>
            </a: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</a:rPr>
              <a:t>О проведении наблюдения за соблюдением обязательных требований (мониторинга безопасности) по размещению и обновлению на официальном сайте образовательных организаций в информационно-телекоммуникационной сети «Интернет» информации, предусмотренной Порядком приема на обучение по образовательным программам начального общего, основного общего и среднего общего образования</a:t>
            </a:r>
            <a:r>
              <a:rPr lang="ru-RU" sz="1600">
                <a:latin typeface="Times New Roman"/>
                <a:ea typeface="Calibri"/>
              </a:rPr>
              <a:t>»</a:t>
            </a:r>
            <a:r>
              <a:rPr lang="ru-RU" sz="1800">
                <a:latin typeface="Times New Roman"/>
                <a:ea typeface="Times New Roman"/>
              </a:rPr>
              <a:t> </a:t>
            </a:r>
            <a:endParaRPr lang="ru-RU"/>
          </a:p>
        </p:txBody>
      </p:sp>
      <p:graphicFrame>
        <p:nvGraphicFramePr>
          <p:cNvPr id="9" name="Диаграмма 8"/>
          <p:cNvGraphicFramePr>
            <a:graphicFrameLocks xmlns:a="http://schemas.openxmlformats.org/drawingml/2006/main"/>
          </p:cNvGraphicFramePr>
          <p:nvPr/>
        </p:nvGraphicFramePr>
        <p:xfrm>
          <a:off x="366928" y="3032658"/>
          <a:ext cx="5868572" cy="373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5883026" y="3848154"/>
          <a:ext cx="5914688" cy="166620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{93296810-A885-4BE3-A3E7-6D5BEEA58F35}</a:tableStyleId>
              </a:tblPr>
              <a:tblGrid>
                <a:gridCol w="2331800"/>
                <a:gridCol w="1856587"/>
                <a:gridCol w="1726301"/>
              </a:tblGrid>
              <a:tr h="75180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Всего участвовали в мониторинге ОО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rgbClr val="002060"/>
                      </a:solidFill>
                    </a:lnR>
                    <a:lnT w="12700" algn="ctr">
                      <a:solidFill>
                        <a:srgbClr val="002060"/>
                      </a:solidFill>
                    </a:lnT>
                    <a:lnB w="12700" algn="ctr">
                      <a:solidFill>
                        <a:srgbClr val="00206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Не разместили образец заявления ОО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002060"/>
                      </a:solidFill>
                      <a:round/>
                    </a:lnL>
                    <a:lnR w="12700" algn="ctr">
                      <a:solidFill>
                        <a:srgbClr val="002060"/>
                      </a:solidFill>
                    </a:lnR>
                    <a:lnT w="12700" algn="ctr">
                      <a:solidFill>
                        <a:srgbClr val="002060"/>
                      </a:solidFill>
                    </a:lnT>
                    <a:lnB w="12700" algn="ctr">
                      <a:solidFill>
                        <a:srgbClr val="002060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rgbClr val="002060"/>
                          </a:solidFill>
                        </a:rPr>
                        <a:t>Разместили образец заявления ОО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002060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002060"/>
                      </a:solidFill>
                    </a:lnT>
                    <a:lnB w="12700" algn="ctr">
                      <a:solidFill>
                        <a:srgbClr val="002060"/>
                      </a:solidFill>
                    </a:lnB>
                  </a:tcPr>
                </a:tc>
              </a:tr>
              <a:tr h="75180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250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rgbClr val="002060"/>
                      </a:solidFill>
                    </a:lnR>
                    <a:lnT w="12700" algn="ctr">
                      <a:solidFill>
                        <a:srgbClr val="002060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60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rgbClr val="002060"/>
                      </a:solidFill>
                    </a:lnL>
                    <a:lnR w="12700" algn="ctr">
                      <a:solidFill>
                        <a:srgbClr val="002060"/>
                      </a:solidFill>
                    </a:lnR>
                    <a:lnT w="12700" algn="ctr">
                      <a:solidFill>
                        <a:srgbClr val="002060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190</a:t>
                      </a:r>
                      <a:endParaRPr/>
                    </a:p>
                  </a:txBody>
                  <a:tcPr anchor="ctr">
                    <a:lnL w="12700" algn="ctr">
                      <a:solidFill>
                        <a:srgbClr val="002060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002060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8142" t="24652" r="23069" b="0"/>
          <a:stretch/>
        </p:blipFill>
        <p:spPr bwMode="auto">
          <a:xfrm>
            <a:off x="2220351" y="29331"/>
            <a:ext cx="7863840" cy="682866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 bwMode="auto">
          <a:xfrm>
            <a:off x="4330505" y="4645769"/>
            <a:ext cx="2377440" cy="4360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285997" y="3443665"/>
            <a:ext cx="2321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285997" y="3693941"/>
            <a:ext cx="2321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2285997" y="3933093"/>
            <a:ext cx="23211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 bwMode="auto">
          <a:xfrm>
            <a:off x="6152270" y="5537059"/>
            <a:ext cx="2377440" cy="4360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 bwMode="auto">
          <a:xfrm>
            <a:off x="3356317" y="5527509"/>
            <a:ext cx="1659988" cy="436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6412" t="0" r="23069" b="0"/>
          <a:stretch/>
        </p:blipFill>
        <p:spPr bwMode="auto">
          <a:xfrm>
            <a:off x="3015175" y="0"/>
            <a:ext cx="6161649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 bwMode="auto">
          <a:xfrm>
            <a:off x="3015175" y="5127865"/>
            <a:ext cx="3657599" cy="351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3015175" y="4776173"/>
            <a:ext cx="2461846" cy="351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 bwMode="auto">
          <a:xfrm>
            <a:off x="3254326" y="4421909"/>
            <a:ext cx="1209822" cy="351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 bwMode="auto">
          <a:xfrm>
            <a:off x="3015175" y="5465394"/>
            <a:ext cx="2166424" cy="351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 bwMode="auto">
          <a:xfrm>
            <a:off x="674718" y="1474166"/>
            <a:ext cx="11105965" cy="4894240"/>
          </a:xfrm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  <a:defRPr/>
            </a:pPr>
            <a:r>
              <a:rPr lang="ru-RU" sz="24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п.26</a:t>
            </a:r>
            <a:r>
              <a:rPr lang="ru-RU" sz="18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Для приема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родитель(и) (законный(ые) представитель(и) ребенка или поступающий представляют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следующие документы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копию документа, удостоверяющего личность родителя (законного представителя) ребенка;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копию свидетельства о рождении ребенка или документа, подтверждающего родство заявителя;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копию свидетельства о рождении полнородных и неполнородных брата и (или) сестры (в случае использования права преимущественного приема на обучение по образовательным программам начального общего образования ребенка в государственную или муниципальную образовательную организацию, в которой обучаются его полнородные и неполнородные брат и (или) сестра);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копию документа, подтверждающего установление опеки или попечительства (при необходимости);</a:t>
            </a:r>
            <a:endParaRPr/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  <a:defRPr/>
            </a:pPr>
            <a:endParaRPr lang="ru-RU" sz="2000">
              <a:latin typeface="Times New Roman"/>
              <a:ea typeface="Arial"/>
              <a:cs typeface="Times New Roman"/>
            </a:endParaRPr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411317" y="0"/>
            <a:ext cx="11677884" cy="1571349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</a:t>
            </a:r>
            <a:endParaRPr/>
          </a:p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 bwMode="auto">
          <a:xfrm>
            <a:off x="576611" y="1598635"/>
            <a:ext cx="11017188" cy="4894240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  <a:defRPr/>
            </a:pPr>
            <a:r>
              <a:rPr lang="ru-RU" sz="26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п.26 -</a:t>
            </a:r>
            <a:r>
              <a:rPr lang="ru-RU" sz="16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Для приема</a:t>
            </a:r>
            <a:r>
              <a:rPr lang="ru-RU" sz="19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родитель(и) (законный(ые) представитель(и)) ребенка или поступающий представляют </a:t>
            </a:r>
            <a:r>
              <a:rPr lang="ru-RU" sz="19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следующие документы</a:t>
            </a:r>
            <a:r>
              <a:rPr lang="ru-RU" sz="19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900"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копию документа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территории);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копии документов, подтверждающих право внеочередного, первоочередного приема на обучение по основным общеобразовательным программам или преимущественного приема на обучение по образовательным программам основного общего и среднего общего образования, интегрированным с дополнительными общеразвивающими программами, имеющими целью подготовку несовершеннолетних граждан к военной или иной государственной службе, в том числе к государственной службе российского казачества;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копию заключения психолого-медико-педагогической комиссии (при наличии).</a:t>
            </a:r>
            <a:endParaRPr/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Courier New"/>
              <a:buChar char="o"/>
              <a:tabLst>
                <a:tab pos="630555" algn="l"/>
              </a:tabLst>
              <a:defRPr/>
            </a:pPr>
            <a:endParaRPr lang="ru-RU" sz="190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  <a:defRPr/>
            </a:pPr>
            <a:endParaRPr lang="ru-RU" sz="2000">
              <a:latin typeface="Times New Roman"/>
              <a:ea typeface="Arial"/>
              <a:cs typeface="Times New Roman"/>
            </a:endParaRPr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366928" y="71020"/>
            <a:ext cx="11677884" cy="1571349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</a:t>
            </a:r>
            <a:endParaRPr/>
          </a:p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3884" t="24652" r="34694" b="14667"/>
          <a:stretch/>
        </p:blipFill>
        <p:spPr bwMode="auto">
          <a:xfrm>
            <a:off x="1938997" y="0"/>
            <a:ext cx="8314006" cy="685077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2335237" y="4241412"/>
            <a:ext cx="759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3205088" y="4241412"/>
            <a:ext cx="987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4443046" y="4257823"/>
            <a:ext cx="12262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3698629" y="3995224"/>
            <a:ext cx="21816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5955323" y="3995224"/>
            <a:ext cx="15427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76611" y="6061988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667304" y="146123"/>
            <a:ext cx="10857391" cy="192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Приказ Министерства просвещения Российской Федерации </a:t>
            </a:r>
            <a:r>
              <a:rPr lang="en-US" sz="2800" b="1" i="1">
                <a:solidFill>
                  <a:srgbClr val="0070C0"/>
                </a:solidFill>
                <a:latin typeface="Times New Roman"/>
                <a:ea typeface="Times New Roman"/>
              </a:rPr>
              <a:t>            </a:t>
            </a: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от</a:t>
            </a:r>
            <a:r>
              <a:rPr lang="en-US" sz="2800" b="1" i="1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2 сентября 2020 года № 458 «Об утверждении </a:t>
            </a:r>
            <a:r>
              <a:rPr lang="ru-RU" sz="2800" b="1" i="1">
                <a:solidFill>
                  <a:srgbClr val="FF0000"/>
                </a:solidFill>
                <a:latin typeface="Times New Roman"/>
                <a:ea typeface="Times New Roman"/>
              </a:rPr>
              <a:t>Порядка</a:t>
            </a: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 lang="ru-RU" sz="2800" b="1" i="1">
              <a:solidFill>
                <a:srgbClr val="0070C0"/>
              </a:solidFill>
            </a:endParaRPr>
          </a:p>
        </p:txBody>
      </p:sp>
      <p:sp>
        <p:nvSpPr>
          <p:cNvPr id="14" name="Объект 2"/>
          <p:cNvSpPr txBox="1"/>
          <p:nvPr/>
        </p:nvSpPr>
        <p:spPr bwMode="auto">
          <a:xfrm>
            <a:off x="514768" y="2055813"/>
            <a:ext cx="11248007" cy="4154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>
                <a:latin typeface="Times New Roman"/>
                <a:ea typeface="Times New Roman"/>
              </a:rPr>
              <a:t>приказ Министерства просвещения Российской Федерации от 08.10.2021   № 707 (изменения вступили в силу с 1 марта 2022 года)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ea typeface="Times New Roman"/>
              </a:rPr>
              <a:t>приказ Министерства просвещения Российской Федерации от 30.08.2022   № 784 (изменения вступили в силу с 1 марта 2023 года)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ea typeface="Times New Roman"/>
              </a:rPr>
              <a:t>приказ Министерства просвещения Российской Федерации от 23.01.2023   № 47 (изменения вступили в силу с 1 марта 2023 года)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приказ Министерства просвещения Российской Федерации от 30.08.2023 № 642 (изменения вступили в силу с 7 октября 2023 года) </a:t>
            </a:r>
            <a:endParaRPr/>
          </a:p>
          <a:p>
            <a:pPr algn="just">
              <a:defRPr/>
            </a:pP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04.03.2025  № 171 (изменения вступают в силу с 1 апреля 2025 года)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52584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/>
              <a:t>Объявление на сайте ОО: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8125" t="57296" r="43366" b="4846"/>
          <a:stretch/>
        </p:blipFill>
        <p:spPr bwMode="auto">
          <a:xfrm>
            <a:off x="123371" y="274721"/>
            <a:ext cx="11945257" cy="660541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422031" y="2447778"/>
            <a:ext cx="30808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422031" y="2839328"/>
            <a:ext cx="1540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8382000" y="2459501"/>
            <a:ext cx="1859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4079631" y="3657600"/>
            <a:ext cx="337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7875564" y="3992880"/>
            <a:ext cx="337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3742007" y="4354280"/>
            <a:ext cx="337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2192215" y="4738468"/>
            <a:ext cx="337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4710333" y="5807612"/>
            <a:ext cx="3376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справка 16"/>
          <p:cNvSpPr/>
          <p:nvPr/>
        </p:nvSpPr>
        <p:spPr bwMode="auto">
          <a:xfrm>
            <a:off x="4541520" y="3426697"/>
            <a:ext cx="506437" cy="46180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Управляющая кнопка: справка 17"/>
          <p:cNvSpPr/>
          <p:nvPr/>
        </p:nvSpPr>
        <p:spPr bwMode="auto">
          <a:xfrm>
            <a:off x="8305073" y="3756267"/>
            <a:ext cx="506437" cy="46180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Управляющая кнопка: справка 18"/>
          <p:cNvSpPr/>
          <p:nvPr/>
        </p:nvSpPr>
        <p:spPr bwMode="auto">
          <a:xfrm>
            <a:off x="4159348" y="4123377"/>
            <a:ext cx="506437" cy="46180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Управляющая кнопка: справка 19"/>
          <p:cNvSpPr/>
          <p:nvPr/>
        </p:nvSpPr>
        <p:spPr bwMode="auto">
          <a:xfrm>
            <a:off x="2724443" y="4507565"/>
            <a:ext cx="506437" cy="46180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Управляющая кнопка: справка 20"/>
          <p:cNvSpPr/>
          <p:nvPr/>
        </p:nvSpPr>
        <p:spPr bwMode="auto">
          <a:xfrm>
            <a:off x="5158153" y="5576709"/>
            <a:ext cx="506437" cy="46180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 bwMode="auto">
          <a:xfrm>
            <a:off x="756082" y="2281147"/>
            <a:ext cx="10679836" cy="3258519"/>
          </a:xfrm>
        </p:spPr>
        <p:txBody>
          <a:bodyPr>
            <a:normAutofit/>
          </a:bodyPr>
          <a:lstStyle/>
          <a:p>
            <a:pPr marL="137160" indent="0" algn="just">
              <a:spcBef>
                <a:spcPts val="0"/>
              </a:spcBef>
              <a:buNone/>
              <a:defRPr/>
            </a:pPr>
            <a:r>
              <a:rPr lang="ru-RU" sz="2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п.29</a:t>
            </a:r>
            <a:endParaRPr/>
          </a:p>
          <a:p>
            <a:pPr algn="just">
              <a:spcBef>
                <a:spcPts val="0"/>
              </a:spcBef>
              <a:buFont typeface="Wingdings"/>
              <a:buChar char="q"/>
              <a:defRPr/>
            </a:pP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Журнал приема заявлений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о приеме на обучение в общеобразовательную организацию</a:t>
            </a:r>
            <a:endParaRPr/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>
              <a:solidFill>
                <a:srgbClr val="22272F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buFont typeface="Wingdings"/>
              <a:buChar char="q"/>
              <a:defRPr/>
            </a:pP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Документ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, заверенный подписью должностного лица общеобразовательной организации, ответственного за прием заявлений о приеме на обучение и документов, содержащий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индивидуальный номер заявления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о приеме на обучение и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перечень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представленных при приеме на обучение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документов</a:t>
            </a:r>
            <a:endParaRPr lang="ru-RU" sz="2400">
              <a:latin typeface="Times New Roman"/>
              <a:ea typeface="Calibri"/>
              <a:cs typeface="Times New Roman"/>
            </a:endParaRPr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366928" y="71020"/>
            <a:ext cx="11677884" cy="1571349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</a:t>
            </a:r>
            <a:endParaRPr/>
          </a:p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 bwMode="auto">
          <a:xfrm>
            <a:off x="494189" y="2147982"/>
            <a:ext cx="11203619" cy="3720158"/>
          </a:xfrm>
        </p:spPr>
        <p:txBody>
          <a:bodyPr>
            <a:normAutofit/>
          </a:bodyPr>
          <a:lstStyle/>
          <a:p>
            <a:pPr marL="137160" indent="0" algn="just">
              <a:spcBef>
                <a:spcPts val="0"/>
              </a:spcBef>
              <a:buNone/>
              <a:defRPr/>
            </a:pPr>
            <a:r>
              <a:rPr lang="ru-RU" sz="2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п.32</a:t>
            </a:r>
            <a:endParaRPr/>
          </a:p>
          <a:p>
            <a:pPr indent="450215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На каждого ребенка или поступающего, принятого в общеобразовательную организацию, формируется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личное дело,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в котором хранятся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заявление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о приеме на обучение и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все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представленные родителем(ями) (законным(ыми) представителем(ями)) ребенка или поступающим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документы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копии документов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400">
              <a:latin typeface="Times New Roman"/>
              <a:ea typeface="Calibri"/>
              <a:cs typeface="Times New Roman"/>
            </a:endParaRPr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322539" y="188640"/>
            <a:ext cx="11677884" cy="1571349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</a:t>
            </a:r>
            <a:endParaRPr/>
          </a:p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4473109" name="Заголовок 1"/>
          <p:cNvSpPr>
            <a:spLocks noGrp="1"/>
          </p:cNvSpPr>
          <p:nvPr>
            <p:ph type="title"/>
          </p:nvPr>
        </p:nvSpPr>
        <p:spPr bwMode="auto">
          <a:xfrm>
            <a:off x="1711275" y="149190"/>
            <a:ext cx="9217023" cy="16697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>
                <a:solidFill>
                  <a:schemeClr val="accent2">
                    <a:lumMod val="50000"/>
                  </a:schemeClr>
                </a:solidFill>
              </a:rPr>
              <a:t>Формы проверочных листов, используемых органами исполнительной власти субъектов Российской Федерации, осуществляющими переданные Российской Федерацией полномочия в сфере образования, при осуществлении федерального государственного контроля (надзора) в сфере образования </a:t>
            </a:r>
            <a:br>
              <a:rPr lang="ru-RU" sz="1800" b="1">
                <a:solidFill>
                  <a:schemeClr val="accent2">
                    <a:lumMod val="50000"/>
                  </a:schemeClr>
                </a:solidFill>
              </a:rPr>
            </a:br>
            <a:endParaRPr lang="ru-RU" sz="18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27484493" name="Объект 3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991543" y="1556791"/>
            <a:ext cx="9145015" cy="5040559"/>
          </a:xfrm>
          <a:prstGeom prst="rect">
            <a:avLst/>
          </a:prstGeom>
          <a:noFill/>
        </p:spPr>
      </p:pic>
      <p:sp>
        <p:nvSpPr>
          <p:cNvPr id="489830587" name="Овал 4"/>
          <p:cNvSpPr/>
          <p:nvPr/>
        </p:nvSpPr>
        <p:spPr bwMode="auto">
          <a:xfrm>
            <a:off x="2359292" y="3339027"/>
            <a:ext cx="8784975" cy="24482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Trebuchet MS"/>
              <a:ea typeface="Arial"/>
              <a:cs typeface="Arial"/>
            </a:endParaRPr>
          </a:p>
        </p:txBody>
      </p:sp>
      <p:pic>
        <p:nvPicPr>
          <p:cNvPr id="733541352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0228" y="1399583"/>
            <a:ext cx="1743606" cy="5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1374694" name="Заголовок 1"/>
          <p:cNvSpPr>
            <a:spLocks noGrp="1"/>
          </p:cNvSpPr>
          <p:nvPr>
            <p:ph type="title"/>
          </p:nvPr>
        </p:nvSpPr>
        <p:spPr bwMode="auto">
          <a:xfrm>
            <a:off x="335359" y="116631"/>
            <a:ext cx="9361040" cy="7200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Информирование </a:t>
            </a:r>
            <a:b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n-US" sz="2400" b="1">
                <a:solidFill>
                  <a:srgbClr val="FF0000"/>
                </a:solidFill>
                <a:latin typeface="Times New Roman"/>
                <a:cs typeface="Times New Roman"/>
              </a:rPr>
              <a:t>https://minobr.orb.ru/activity/10802/</a:t>
            </a: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/>
          </a:p>
        </p:txBody>
      </p:sp>
      <p:sp>
        <p:nvSpPr>
          <p:cNvPr id="351588396" name="Объект 2"/>
          <p:cNvSpPr>
            <a:spLocks noGrp="1"/>
          </p:cNvSpPr>
          <p:nvPr>
            <p:ph idx="1"/>
          </p:nvPr>
        </p:nvSpPr>
        <p:spPr bwMode="auto">
          <a:xfrm>
            <a:off x="525441" y="980727"/>
            <a:ext cx="11331198" cy="559584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endParaRPr lang="ru-RU" sz="2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pSp>
        <p:nvGrpSpPr>
          <p:cNvPr id="1395761992" name="Группа 3"/>
          <p:cNvGrpSpPr/>
          <p:nvPr/>
        </p:nvGrpSpPr>
        <p:grpSpPr bwMode="auto">
          <a:xfrm>
            <a:off x="335359" y="908719"/>
            <a:ext cx="8640960" cy="72007"/>
            <a:chOff x="335359" y="1196751"/>
            <a:chExt cx="8640960" cy="72007"/>
          </a:xfrm>
        </p:grpSpPr>
        <p:cxnSp>
          <p:nvCxnSpPr>
            <p:cNvPr id="1671241433" name="Прямая соединительная линия 4"/>
            <p:cNvCxnSpPr>
              <a:cxnSpLocks/>
            </p:cNvCxnSpPr>
            <p:nvPr/>
          </p:nvCxnSpPr>
          <p:spPr bwMode="auto">
            <a:xfrm>
              <a:off x="335359" y="1196751"/>
              <a:ext cx="61206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68958" name="Прямая соединительная линия 5"/>
            <p:cNvCxnSpPr>
              <a:cxnSpLocks/>
            </p:cNvCxnSpPr>
            <p:nvPr/>
          </p:nvCxnSpPr>
          <p:spPr bwMode="auto">
            <a:xfrm>
              <a:off x="3071664" y="1268759"/>
              <a:ext cx="590465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1209944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1026" y="980725"/>
            <a:ext cx="11043165" cy="5667856"/>
          </a:xfrm>
          <a:prstGeom prst="rect">
            <a:avLst/>
          </a:prstGeom>
        </p:spPr>
      </p:pic>
      <p:sp>
        <p:nvSpPr>
          <p:cNvPr id="974567620" name="Овал 7"/>
          <p:cNvSpPr/>
          <p:nvPr/>
        </p:nvSpPr>
        <p:spPr bwMode="auto">
          <a:xfrm>
            <a:off x="1991543" y="980725"/>
            <a:ext cx="2016223" cy="720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46005379" name="Овал 7"/>
          <p:cNvSpPr/>
          <p:nvPr/>
        </p:nvSpPr>
        <p:spPr bwMode="auto">
          <a:xfrm>
            <a:off x="2285096" y="2621985"/>
            <a:ext cx="3070194" cy="720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 l="24420" t="34059" r="56041" b="16085"/>
          <a:stretch/>
        </p:blipFill>
        <p:spPr bwMode="auto">
          <a:xfrm>
            <a:off x="473476" y="95005"/>
            <a:ext cx="5622524" cy="67629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6386731" y="1111348"/>
            <a:ext cx="5209735" cy="51014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Минпросвещения</a:t>
            </a:r>
            <a:r>
              <a:rPr lang="ru-RU" sz="3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России от 04.03.2025 № 171 </a:t>
            </a:r>
            <a:endParaRPr sz="3200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20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02.09.2020 № 458»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02191" y="6319960"/>
            <a:ext cx="92143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95533" y="268815"/>
            <a:ext cx="11000934" cy="56969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ea typeface="Times New Roman"/>
              </a:rPr>
              <a:t>Особенности </a:t>
            </a:r>
            <a:r>
              <a:rPr lang="ru-RU" b="1">
                <a:solidFill>
                  <a:srgbClr val="0070C0"/>
                </a:solidFill>
                <a:latin typeface="Times New Roman"/>
                <a:ea typeface="Calibri"/>
              </a:rPr>
              <a:t>приема на обучение иностранных граждан</a:t>
            </a:r>
            <a:endParaRPr lang="ru-RU" b="1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448717" y="6322874"/>
            <a:ext cx="91109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95533" y="243184"/>
            <a:ext cx="11000934" cy="56969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ea typeface="Times New Roman"/>
              </a:rPr>
              <a:t>Особенности </a:t>
            </a:r>
            <a:r>
              <a:rPr lang="ru-RU" b="1">
                <a:solidFill>
                  <a:srgbClr val="0070C0"/>
                </a:solidFill>
                <a:latin typeface="Times New Roman"/>
                <a:ea typeface="Calibri"/>
              </a:rPr>
              <a:t>приема на обучение иностранных граждан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l="30462" t="25401" r="31577" b="39482"/>
          <a:stretch/>
        </p:blipFill>
        <p:spPr bwMode="auto">
          <a:xfrm>
            <a:off x="0" y="1739121"/>
            <a:ext cx="4451181" cy="3578466"/>
          </a:xfrm>
          <a:prstGeom prst="rect">
            <a:avLst/>
          </a:prstGeom>
        </p:spPr>
      </p:pic>
      <p:sp>
        <p:nvSpPr>
          <p:cNvPr id="12" name="Объект 2"/>
          <p:cNvSpPr txBox="1"/>
          <p:nvPr/>
        </p:nvSpPr>
        <p:spPr bwMode="auto">
          <a:xfrm>
            <a:off x="473476" y="2887235"/>
            <a:ext cx="3634746" cy="355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/>
            </a:pPr>
            <a:r>
              <a:rPr lang="ru-RU" sz="24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lang="ru-RU" sz="2600" b="1">
                <a:solidFill>
                  <a:srgbClr val="333333"/>
                </a:solidFill>
                <a:latin typeface="Times New Roman"/>
                <a:cs typeface="Times New Roman"/>
              </a:rPr>
              <a:t>№ 544-ФЗ</a:t>
            </a:r>
            <a:endParaRPr lang="ru-RU" sz="2600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451181" y="715781"/>
            <a:ext cx="7267343" cy="5777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Статья 78</a:t>
            </a:r>
            <a:endParaRPr/>
          </a:p>
          <a:p>
            <a:pPr indent="45021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2.1 - 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Иностранные граждане принимаются на обучение по основным общеобразовательным программам при условии </a:t>
            </a:r>
            <a:r>
              <a:rPr lang="ru-RU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предъявления документа, подтверждающего законность их нахождения на территории Российской Федерации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 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 приеме на обучение по образовательным программам начального общего, основного общего и среднего общего образования также </a:t>
            </a:r>
            <a:r>
              <a:rPr lang="ru-RU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 условии успешного прохождения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бесплатной основе в государственной или муниципальной общеобразовательной организации </a:t>
            </a:r>
            <a:r>
              <a:rPr lang="ru-RU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тестирования на знание русского языка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достаточное для освоения указанных образовательных программ. </a:t>
            </a: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Порядок проведения такого тестирования устанавливается федеральным органом исполнительной власти, </a:t>
            </a:r>
            <a:r>
              <a:rPr lang="ru-RU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осуществляющим функции по выработке и реализации государственной политики и нормативно-правовому регулированию в сфере общего образования.</a:t>
            </a:r>
            <a:endParaRPr lang="ru-RU" sz="2000">
              <a:latin typeface="Calibri"/>
              <a:ea typeface="Calibri"/>
              <a:cs typeface="Times New Roman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rcRect l="46029" t="13699" r="46915" b="74621"/>
          <a:stretch/>
        </p:blipFill>
        <p:spPr bwMode="auto">
          <a:xfrm>
            <a:off x="1448717" y="680913"/>
            <a:ext cx="1371959" cy="1190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330462" y="934818"/>
            <a:ext cx="5542669" cy="51951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Минпросвещения</a:t>
            </a:r>
            <a:r>
              <a:rPr lang="ru-RU" sz="3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России от 04.03.2025 № 170 </a:t>
            </a:r>
            <a:endParaRPr sz="3200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20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гражданства»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62262" t="33643" r="17976" b="20146"/>
          <a:stretch/>
        </p:blipFill>
        <p:spPr bwMode="auto">
          <a:xfrm>
            <a:off x="623597" y="0"/>
            <a:ext cx="5706865" cy="6855754"/>
          </a:xfrm>
          <a:prstGeom prst="rect">
            <a:avLst/>
          </a:prstGeom>
        </p:spPr>
      </p:pic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564632" y="6277430"/>
            <a:ext cx="92846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95533" y="243184"/>
            <a:ext cx="11000934" cy="56969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ea typeface="Times New Roman"/>
              </a:rPr>
              <a:t>Особенности </a:t>
            </a:r>
            <a:r>
              <a:rPr lang="ru-RU" b="1">
                <a:solidFill>
                  <a:srgbClr val="0070C0"/>
                </a:solidFill>
                <a:latin typeface="Times New Roman"/>
                <a:ea typeface="Calibri"/>
              </a:rPr>
              <a:t>приема на обучение иностранных граждан</a:t>
            </a:r>
            <a:endParaRPr lang="ru-RU" b="1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95533" y="243184"/>
            <a:ext cx="11000934" cy="56969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ea typeface="Times New Roman"/>
              </a:rPr>
              <a:t>Особенности </a:t>
            </a:r>
            <a:r>
              <a:rPr lang="ru-RU" b="1">
                <a:solidFill>
                  <a:srgbClr val="0070C0"/>
                </a:solidFill>
                <a:latin typeface="Times New Roman"/>
                <a:ea typeface="Calibri"/>
              </a:rPr>
              <a:t>приема на обучение иностранных граждан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l="36461" t="20146" r="10807" b="5703"/>
          <a:stretch/>
        </p:blipFill>
        <p:spPr bwMode="auto">
          <a:xfrm>
            <a:off x="259661" y="737031"/>
            <a:ext cx="6428936" cy="6015760"/>
          </a:xfrm>
          <a:prstGeom prst="rect">
            <a:avLst/>
          </a:prstGeom>
        </p:spPr>
      </p:pic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631852" y="6321904"/>
            <a:ext cx="920456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6688597" y="2272475"/>
            <a:ext cx="53568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>
                <a:latin typeface="Times New Roman"/>
                <a:ea typeface="Times New Roman"/>
              </a:rPr>
              <a:t>минимальное количество баллов</a:t>
            </a:r>
            <a:r>
              <a:rPr lang="ru-RU" sz="2400">
                <a:latin typeface="Times New Roman"/>
                <a:ea typeface="Times New Roman"/>
              </a:rPr>
              <a:t>, </a:t>
            </a:r>
            <a:r>
              <a:rPr lang="ru-RU" sz="2400" b="1">
                <a:latin typeface="Times New Roman"/>
                <a:ea typeface="Times New Roman"/>
              </a:rPr>
              <a:t>подтверждающее успешное прохождение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>
                <a:latin typeface="Times New Roman"/>
                <a:ea typeface="Times New Roman"/>
              </a:rPr>
              <a:t>иностранными гражданами и лицами без гражданства </a:t>
            </a:r>
            <a:r>
              <a:rPr lang="ru-RU" sz="2400" b="1">
                <a:latin typeface="Times New Roman"/>
                <a:ea typeface="Times New Roman"/>
              </a:rPr>
              <a:t>тестирования на знание русского языка</a:t>
            </a:r>
            <a:r>
              <a:rPr lang="ru-RU" sz="2400">
                <a:latin typeface="Times New Roman"/>
                <a:ea typeface="Times New Roman"/>
              </a:rPr>
              <a:t>,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>
                <a:latin typeface="Times New Roman"/>
                <a:ea typeface="Times New Roman"/>
              </a:rPr>
              <a:t>достаточное для освоения образовательных программ начального общего, основного общего и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>
                <a:latin typeface="Times New Roman"/>
                <a:ea typeface="Times New Roman"/>
              </a:rPr>
              <a:t>среднего общего образования - </a:t>
            </a:r>
            <a:r>
              <a:rPr lang="ru-RU" sz="2400" b="1" u="sng">
                <a:latin typeface="Times New Roman"/>
                <a:ea typeface="Times New Roman"/>
              </a:rPr>
              <a:t>3 балла.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22619" t="39061" r="44475" b="5277"/>
          <a:stretch/>
        </p:blipFill>
        <p:spPr bwMode="auto">
          <a:xfrm>
            <a:off x="-1" y="1260628"/>
            <a:ext cx="6096001" cy="559737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1" y="-101600"/>
            <a:ext cx="12192000" cy="114433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600" b="1">
                <a:latin typeface="Times New Roman"/>
                <a:cs typeface="Times New Roman"/>
              </a:rPr>
              <a:t>ПРИКАЗ № 171 от 04 марта 2025</a:t>
            </a:r>
            <a:endParaRPr sz="26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600" b="1">
                <a:latin typeface="Times New Roman"/>
                <a:cs typeface="Times New Roman"/>
              </a:rPr>
              <a:t>ПОРЯДОК ПРИЕМА НА ОБУЧЕНИЕ ИНОСТРАННЫХ ГРАЖДАН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22500" t="60575" r="40639" b="13233"/>
          <a:stretch/>
        </p:blipFill>
        <p:spPr bwMode="auto">
          <a:xfrm>
            <a:off x="6096000" y="1260628"/>
            <a:ext cx="6096001" cy="256032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 bwMode="auto">
          <a:xfrm>
            <a:off x="6202679" y="4038838"/>
            <a:ext cx="5791200" cy="263628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defRPr/>
            </a:pPr>
            <a:r>
              <a:rPr lang="ru-RU" sz="2000" b="1" u="sng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Если ребенок – гражданин Беларуси, то родители представляют: </a:t>
            </a:r>
            <a:endParaRPr/>
          </a:p>
          <a:p>
            <a:pPr indent="450215" algn="just">
              <a:lnSpc>
                <a:spcPct val="107000"/>
              </a:lnSpc>
              <a:defRPr/>
            </a:pPr>
            <a:r>
              <a:rPr lang="ru-RU" sz="200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копии документов, подтверждающих родство заявителя или законность представления прав ребенка;</a:t>
            </a:r>
            <a:endParaRPr/>
          </a:p>
          <a:p>
            <a:pPr indent="450215" algn="just">
              <a:lnSpc>
                <a:spcPct val="107000"/>
              </a:lnSpc>
              <a:defRPr/>
            </a:pPr>
            <a:r>
              <a:rPr lang="ru-RU" sz="200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копии документов, удостоверяющих личность ребенка.</a:t>
            </a:r>
            <a:endParaRPr/>
          </a:p>
        </p:txBody>
      </p:sp>
      <p:sp>
        <p:nvSpPr>
          <p:cNvPr id="4" name="Овал 3"/>
          <p:cNvSpPr/>
          <p:nvPr/>
        </p:nvSpPr>
        <p:spPr bwMode="auto">
          <a:xfrm>
            <a:off x="6210818" y="1042738"/>
            <a:ext cx="357622" cy="11443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6202679" y="2269421"/>
            <a:ext cx="357622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898" y="-5398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 l="37133" t="18517" r="13610" b="0"/>
          <a:stretch/>
        </p:blipFill>
        <p:spPr bwMode="auto">
          <a:xfrm>
            <a:off x="5472333" y="0"/>
            <a:ext cx="6786891" cy="68472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 l="40268" t="19226" r="10766" b="0"/>
          <a:stretch/>
        </p:blipFill>
        <p:spPr bwMode="auto">
          <a:xfrm>
            <a:off x="24363" y="-23722"/>
            <a:ext cx="5938060" cy="6828881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 bwMode="auto">
          <a:xfrm>
            <a:off x="689318" y="2313656"/>
            <a:ext cx="2887946" cy="1077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 bwMode="auto">
          <a:xfrm>
            <a:off x="5930800" y="3048250"/>
            <a:ext cx="6137241" cy="895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56612" t="38519" r="6653" b="5278"/>
          <a:stretch/>
        </p:blipFill>
        <p:spPr bwMode="auto">
          <a:xfrm>
            <a:off x="1" y="941364"/>
            <a:ext cx="6095999" cy="59166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1" y="-101600"/>
            <a:ext cx="12192000" cy="8955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600" b="1">
                <a:latin typeface="Times New Roman"/>
                <a:cs typeface="Times New Roman"/>
              </a:rPr>
              <a:t>ПРИКАЗ № 171 от 04 марта 2025</a:t>
            </a:r>
            <a:endParaRPr sz="2600"/>
          </a:p>
          <a:p>
            <a:pPr algn="ctr">
              <a:defRPr/>
            </a:pPr>
            <a:r>
              <a:rPr lang="ru-RU" sz="2600" b="1">
                <a:latin typeface="Times New Roman"/>
                <a:cs typeface="Times New Roman"/>
              </a:rPr>
              <a:t>ПОРЯДОК ПРИЕМА НА ОБУЧЕНИЕ ИНОСТРАННЫХ ГРАЖДАН</a:t>
            </a:r>
            <a:endParaRPr sz="2600"/>
          </a:p>
        </p:txBody>
      </p:sp>
      <p:sp>
        <p:nvSpPr>
          <p:cNvPr id="6" name="TextBox 5"/>
          <p:cNvSpPr txBox="1"/>
          <p:nvPr/>
        </p:nvSpPr>
        <p:spPr bwMode="auto">
          <a:xfrm>
            <a:off x="6246055" y="1222150"/>
            <a:ext cx="5945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u="sng">
                <a:solidFill>
                  <a:srgbClr val="002060"/>
                </a:solidFill>
                <a:latin typeface="Times New Roman"/>
                <a:ea typeface="Calibri"/>
                <a:hlinkClick r:id="rId3" tooltip="https://мвд.рф/реестр-контролируемых-лиц/"/>
              </a:rPr>
              <a:t>https://мвд.рф/реестр-контролируемых-лиц/</a:t>
            </a:r>
            <a:r>
              <a:rPr lang="ru-RU" sz="2400" i="1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155207" y="1745380"/>
            <a:ext cx="6036791" cy="51126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 l="12808" t="15082" r="28495" b="5301"/>
          <a:stretch/>
        </p:blipFill>
        <p:spPr bwMode="auto">
          <a:xfrm>
            <a:off x="6264649" y="1922777"/>
            <a:ext cx="5838093" cy="4829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" y="-101600"/>
            <a:ext cx="12192000" cy="8955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ПРИКАЗ № 170 от 04 марта 2025</a:t>
            </a:r>
            <a:endParaRPr/>
          </a:p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ПОРЯДОК ПРОВЕДЕНИЯ ТЕСТИРОВАНИЯ НА ЗНАНИЕ РУССКОГО ЯЗЫКА</a:t>
            </a:r>
            <a:endParaRPr/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>
            <a:off x="126610" y="893299"/>
            <a:ext cx="5809957" cy="596470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indent="-342900" algn="just">
              <a:buAutoNum type="arabicPeriod"/>
              <a:defRPr/>
            </a:pPr>
            <a:endParaRPr lang="ru-RU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indent="-342900" algn="just">
              <a:buAutoNum type="arabicPeriod"/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indent="-342900" algn="just">
              <a:buAutoNum type="arabicPeriod"/>
              <a:defRPr/>
            </a:pPr>
            <a:endParaRPr lang="ru-RU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indent="-342900" algn="just">
              <a:buAutoNum type="arabicPeriod"/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В тестирующих организациях организуется пункт прохождения тестирования (ППТ).</a:t>
            </a:r>
            <a:endParaRPr/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2. Устанавливаются следующие уровни знания русского языка:</a:t>
            </a:r>
            <a:endParaRPr lang="ru-RU" sz="1800" b="1">
              <a:solidFill>
                <a:srgbClr val="002060"/>
              </a:solidFill>
              <a:latin typeface="Arial"/>
              <a:ea typeface="Times New Roman"/>
            </a:endParaRPr>
          </a:p>
          <a:p>
            <a:pPr indent="342900"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а) достаточный для освоения образовательных программ;</a:t>
            </a:r>
            <a:endParaRPr lang="ru-RU" sz="1800" b="1">
              <a:solidFill>
                <a:srgbClr val="002060"/>
              </a:solidFill>
              <a:latin typeface="Arial"/>
              <a:ea typeface="Times New Roman"/>
            </a:endParaRPr>
          </a:p>
          <a:p>
            <a:pPr indent="342900"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б) недостаточный для освоения образовательных программ.</a:t>
            </a:r>
            <a:endParaRPr/>
          </a:p>
          <a:p>
            <a:pPr indent="342900"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3. Тестирование проводится по годам обучения.</a:t>
            </a:r>
            <a:endParaRPr/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4. Методическое обеспечение проведения тестирования, организация разработки диагностических материалов для его проведения, критериев оценивания знания русского языка, а также определение минимального количества баллов, подтверждающего успешное прохождение такого тестирования, осуществляются Рособрнадзором.</a:t>
            </a:r>
            <a:endParaRPr lang="ru-RU" sz="1800">
              <a:solidFill>
                <a:srgbClr val="002060"/>
              </a:solidFill>
              <a:latin typeface="Arial"/>
              <a:ea typeface="Times New Roman"/>
            </a:endParaRPr>
          </a:p>
          <a:p>
            <a:pPr algn="just">
              <a:defRPr/>
            </a:pPr>
            <a:endParaRPr lang="ru-RU" sz="1800">
              <a:solidFill>
                <a:srgbClr val="002060"/>
              </a:solidFill>
              <a:latin typeface="Arial"/>
              <a:ea typeface="Times New Roman"/>
            </a:endParaRPr>
          </a:p>
          <a:p>
            <a:pPr indent="342900"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342900" algn="just">
              <a:defRPr/>
            </a:pPr>
            <a:endParaRPr lang="ru-RU" sz="1800" b="1">
              <a:solidFill>
                <a:srgbClr val="002060"/>
              </a:solidFill>
              <a:latin typeface="Arial"/>
              <a:ea typeface="Times New Roman"/>
            </a:endParaRPr>
          </a:p>
          <a:p>
            <a:pPr marL="342900" indent="-342900" algn="just">
              <a:buAutoNum type="arabicPeriod"/>
              <a:defRPr/>
            </a:pPr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6255434" y="893299"/>
            <a:ext cx="5809957" cy="585919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5. Тестирование</a:t>
            </a:r>
            <a:r>
              <a:rPr lang="ru-RU" sz="180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проводится в устной и письменной форме</a:t>
            </a:r>
            <a:r>
              <a:rPr lang="ru-RU" b="1">
                <a:solidFill>
                  <a:srgbClr val="002060"/>
                </a:solidFill>
                <a:latin typeface="Times New Roman"/>
                <a:ea typeface="Calibri"/>
              </a:rPr>
              <a:t> (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за исключением</a:t>
            </a:r>
            <a:r>
              <a:rPr lang="ru-RU" b="1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поступающих в 1 класс).</a:t>
            </a:r>
            <a:endParaRPr/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</a:endParaRPr>
          </a:p>
          <a:p>
            <a:pPr algn="just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6.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Продолжительность проведения тестирования составляет не более 80 минут.</a:t>
            </a:r>
            <a:r>
              <a:rPr lang="ru-RU" sz="180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/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</a:endParaRPr>
          </a:p>
          <a:p>
            <a:pPr algn="just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</a:rPr>
              <a:t>7. 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Тестирование проводится в ППТ, оснащенных средствами осуществления записи на аудионосители (видеоносители) и воспроизведения аудиозаписи (видеозаписи).</a:t>
            </a:r>
            <a:endParaRPr/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8. 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Помещения ППТ должны быть изолированы от помещений, не использующихся для проведения тестирования.</a:t>
            </a:r>
            <a:endParaRPr/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9. Для проведения тестирования тестирующая организация создает комиссию по проведению тестирования.</a:t>
            </a:r>
            <a:endParaRPr lang="ru-RU" sz="1800" b="1">
              <a:solidFill>
                <a:srgbClr val="002060"/>
              </a:solidFill>
              <a:latin typeface="Arial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" y="-101600"/>
            <a:ext cx="12192000" cy="89550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ПРИКАЗ № 170 от 04 марта 2025</a:t>
            </a:r>
            <a:endParaRPr/>
          </a:p>
          <a:p>
            <a:pPr algn="ctr">
              <a:defRPr/>
            </a:pPr>
            <a:r>
              <a:rPr lang="ru-RU" sz="2000" b="1">
                <a:latin typeface="Times New Roman"/>
                <a:cs typeface="Times New Roman"/>
              </a:rPr>
              <a:t>ПОРЯДОК ПРОВЕДЕНИЯ ТЕСТИРОВАНИЯ НА ЗНАНИЕ РУССКОГО ЯЗЫКА</a:t>
            </a:r>
            <a:endParaRPr/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>
            <a:off x="286043" y="893299"/>
            <a:ext cx="5809957" cy="596470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indent="-342900" algn="just">
              <a:buAutoNum type="arabicPeriod"/>
              <a:defRPr/>
            </a:pPr>
            <a:endParaRPr lang="ru-RU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indent="-342900" algn="just">
              <a:buAutoNum type="arabicPeriod"/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indent="-342900" algn="just">
              <a:buAutoNum type="arabicPeriod"/>
              <a:defRPr/>
            </a:pPr>
            <a:endParaRPr lang="ru-RU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indent="342900"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342900" algn="just">
              <a:defRPr/>
            </a:pPr>
            <a:endParaRPr lang="ru-RU" sz="1800" b="1">
              <a:solidFill>
                <a:srgbClr val="002060"/>
              </a:solidFill>
              <a:latin typeface="Arial"/>
              <a:ea typeface="Times New Roman"/>
            </a:endParaRPr>
          </a:p>
          <a:p>
            <a:pPr indent="342265" algn="just"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indent="342265" algn="just"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indent="342265" algn="just"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indent="342265" algn="just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10.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 проведении тестирования иностранному гражданину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запрещается:</a:t>
            </a:r>
            <a:endParaRPr/>
          </a:p>
          <a:p>
            <a:pPr indent="342265"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пользоваться подсказками работников тестирующей организации, а также иностранных граждан, проходящих тестирование;</a:t>
            </a:r>
            <a:endParaRPr/>
          </a:p>
          <a:p>
            <a:pPr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пользоваться средствами связи, фото-, аудио- и видеоаппаратурой, электронно-вычислительной техникой, справочными материалами, письменными заметками и иными средствами хранения и передачи информации.</a:t>
            </a:r>
            <a:endParaRPr/>
          </a:p>
          <a:p>
            <a:pPr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11. 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Проверка устной и письменной части тестирования проводится тестирующей организацией согласно критериям оценивания знаний русского языка.</a:t>
            </a:r>
            <a:endParaRPr/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12. </a:t>
            </a:r>
            <a:r>
              <a:rPr lang="ru-RU" b="1">
                <a:solidFill>
                  <a:srgbClr val="002060"/>
                </a:solidFill>
                <a:latin typeface="Times New Roman"/>
                <a:ea typeface="Times New Roman"/>
              </a:rPr>
              <a:t>С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оздаются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Calibri"/>
              </a:rPr>
              <a:t>апелляционные комиссии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.</a:t>
            </a: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Arial"/>
              <a:ea typeface="Times New Roman"/>
            </a:endParaRPr>
          </a:p>
          <a:p>
            <a:pPr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 bwMode="auto">
          <a:xfrm>
            <a:off x="6255434" y="893299"/>
            <a:ext cx="5809957" cy="5964701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13.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Calibri"/>
              </a:rPr>
              <a:t>Тестирующая организация 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в течение 3 рабочих дней после дня прохождения иностранным гражданином тестирования уведомляет о результатах его проведения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Calibri"/>
              </a:rPr>
              <a:t>общеобразовательную организацию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, выдавшую направление.</a:t>
            </a:r>
            <a:endParaRPr/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sz="1800" b="1">
                <a:solidFill>
                  <a:srgbClr val="002060"/>
                </a:solidFill>
                <a:latin typeface="Times New Roman"/>
                <a:ea typeface="Times New Roman"/>
              </a:rPr>
              <a:t>14. 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Информация иностранному гражданину о результатах тестирования и рассмотрения его заявления о приеме на обучение направляется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Calibri"/>
              </a:rPr>
              <a:t>общеобразовательной организацией 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</a:rPr>
              <a:t>по адресу (почтовый или электронный), указанному им в заявлении о приеме </a:t>
            </a:r>
            <a:r>
              <a:rPr lang="ru-RU" b="1">
                <a:solidFill>
                  <a:srgbClr val="002060"/>
                </a:solidFill>
                <a:latin typeface="Times New Roman"/>
                <a:ea typeface="Calibri"/>
              </a:rPr>
              <a:t>на обучение.</a:t>
            </a:r>
            <a:endParaRPr/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ea typeface="Times New Roman"/>
              </a:rPr>
              <a:t>15</a:t>
            </a:r>
            <a:r>
              <a:rPr lang="ru-RU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r>
              <a:rPr lang="ru-RU" sz="1800" b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Руководитель общеобразовательной организации издает распорядительный акт о приеме на обучение: ребенка, являющегося иностранным гражданином в течение 5 рабочих дней </a:t>
            </a:r>
            <a:r>
              <a:rPr lang="ru-RU" sz="1800" b="1" u="sng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после официального поступления информации об успешном прохождении тестирования.</a:t>
            </a:r>
            <a:endParaRPr lang="ru-RU" sz="1800" b="1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Arial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" y="-101601"/>
            <a:ext cx="12192000" cy="11566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ПРИКАЗ № 170 от 04 марта 2025</a:t>
            </a:r>
            <a:endParaRPr sz="24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ПОРЯДОК ПРОВЕДЕНИЯ ТЕСТИРОВАНИЯ НА ЗНАНИЕ РУССКОГО ЯЗЫКА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 bwMode="auto">
          <a:xfrm>
            <a:off x="1223889" y="1575581"/>
            <a:ext cx="9744222" cy="491729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indent="-342900" algn="just">
              <a:buAutoNum type="arabicPeriod"/>
              <a:defRPr/>
            </a:pPr>
            <a:endParaRPr lang="ru-RU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indent="-342900" algn="just">
              <a:buAutoNum type="arabicPeriod"/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marL="342900" indent="-342900" algn="just">
              <a:buAutoNum type="arabicPeriod"/>
              <a:defRPr/>
            </a:pPr>
            <a:endParaRPr lang="ru-RU" b="1">
              <a:solidFill>
                <a:srgbClr val="002060"/>
              </a:solidFill>
              <a:latin typeface="Times New Roman"/>
              <a:ea typeface="Calibri"/>
            </a:endParaRPr>
          </a:p>
          <a:p>
            <a:pPr indent="342900"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342900" algn="just">
              <a:defRPr/>
            </a:pPr>
            <a:endParaRPr lang="ru-RU" sz="1800" b="1">
              <a:solidFill>
                <a:srgbClr val="002060"/>
              </a:solidFill>
              <a:latin typeface="Arial"/>
              <a:ea typeface="Times New Roman"/>
            </a:endParaRPr>
          </a:p>
          <a:p>
            <a:pPr indent="342265" algn="just"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indent="342265" algn="just"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indent="342265" algn="just">
              <a:defRPr/>
            </a:pPr>
            <a:r>
              <a:rPr lang="ru-RU" sz="3200" b="1">
                <a:solidFill>
                  <a:srgbClr val="FF0000"/>
                </a:solidFill>
                <a:latin typeface="Times New Roman"/>
                <a:cs typeface="Times New Roman"/>
              </a:rPr>
              <a:t>ВАЖНО!</a:t>
            </a:r>
            <a:r>
              <a:rPr lang="ru-RU" sz="3200" b="1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28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Тестирующие организации</a:t>
            </a: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размещают информацию </a:t>
            </a:r>
            <a:r>
              <a:rPr lang="ru-RU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 датах проведения тестирования</a:t>
            </a: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демонстрационный вариант диагностических материалов</a:t>
            </a: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для проведения тестирования, </a:t>
            </a:r>
            <a:r>
              <a:rPr lang="ru-RU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критерии оценивания</a:t>
            </a: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знания русского языка на своих официальных сайтах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информационно-телекоммуникационной сети "Интернет". </a:t>
            </a:r>
            <a:endParaRPr lang="ru-RU" sz="2800">
              <a:latin typeface="Times New Roman"/>
              <a:ea typeface="Calibri"/>
              <a:cs typeface="Times New Roman"/>
            </a:endParaRPr>
          </a:p>
          <a:p>
            <a:pPr indent="342265"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defRPr/>
            </a:pPr>
            <a:endParaRPr lang="ru-RU" sz="1800" b="1">
              <a:solidFill>
                <a:srgbClr val="002060"/>
              </a:solidFill>
              <a:latin typeface="Arial"/>
              <a:ea typeface="Times New Roman"/>
            </a:endParaRPr>
          </a:p>
          <a:p>
            <a:pPr>
              <a:defRPr/>
            </a:pPr>
            <a:endParaRPr lang="ru-RU" b="1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302204" y="1025389"/>
            <a:ext cx="5012924" cy="511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Приказ Министерства просвещения Российской Федерации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 17.02.2025 № 108 </a:t>
            </a: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«О внесении изменений в Порядок и условия осуществления перевода обучающихся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утвержденные приказом Министерства просвещения Российской Федерации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 6 апреля 2023 г. № 240</a:t>
            </a: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(Зарегистрирован 18.03.2025 № 81584)</a:t>
            </a:r>
            <a:endParaRPr lang="ru-RU" sz="1400"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29341" t="15778" r="28495" b="7000"/>
          <a:stretch/>
        </p:blipFill>
        <p:spPr bwMode="auto">
          <a:xfrm>
            <a:off x="5617332" y="0"/>
            <a:ext cx="666021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91728" y="1560880"/>
            <a:ext cx="5157556" cy="392552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b="1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РФ от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cs typeface="Times New Roman"/>
              </a:rPr>
              <a:t>06.04.2023 № 240 </a:t>
            </a:r>
            <a:br>
              <a:rPr lang="ru-RU" sz="2000" b="1" i="1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2000" b="1" i="1">
                <a:solidFill>
                  <a:srgbClr val="0070C0"/>
                </a:solidFill>
                <a:latin typeface="Times New Roman"/>
                <a:cs typeface="Times New Roman"/>
              </a:rPr>
              <a:t>«Об утверждении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000" b="1" i="1">
                <a:solidFill>
                  <a:srgbClr val="0070C0"/>
                </a:solidFill>
                <a:latin typeface="Times New Roman"/>
                <a:cs typeface="Times New Roman"/>
              </a:rPr>
              <a:t> и условий осуществления </a:t>
            </a:r>
            <a:r>
              <a:rPr lang="ru-RU" sz="2000" b="1" i="1">
                <a:solidFill>
                  <a:srgbClr val="FF0000"/>
                </a:solidFill>
                <a:latin typeface="Times New Roman"/>
                <a:cs typeface="Times New Roman"/>
              </a:rPr>
              <a:t>перевода </a:t>
            </a:r>
            <a:r>
              <a:rPr lang="ru-RU" sz="2000" b="1" i="1">
                <a:solidFill>
                  <a:srgbClr val="0070C0"/>
                </a:solidFill>
                <a:latin typeface="Times New Roman"/>
                <a:cs typeface="Times New Roman"/>
              </a:rPr>
              <a:t>обучающихся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 l="29341" t="13315" r="28495" b="7000"/>
          <a:stretch/>
        </p:blipFill>
        <p:spPr bwMode="auto">
          <a:xfrm>
            <a:off x="0" y="-1"/>
            <a:ext cx="6080203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76611" y="6012656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14" name="Заголовок 1"/>
          <p:cNvSpPr txBox="1"/>
          <p:nvPr/>
        </p:nvSpPr>
        <p:spPr bwMode="auto">
          <a:xfrm>
            <a:off x="1007917" y="972105"/>
            <a:ext cx="10176166" cy="118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3200" i="1">
                <a:solidFill>
                  <a:srgbClr val="0070C0"/>
                </a:solidFill>
                <a:latin typeface="Times New Roman"/>
                <a:cs typeface="Times New Roman"/>
              </a:rPr>
              <a:t>ч.2 ст.30 Федерального закона от 29.12.2012 № 273-ФЗ «Об образовании в Российской Федерации»</a:t>
            </a:r>
            <a:r>
              <a:rPr lang="ru-RU" sz="3200">
                <a:latin typeface="Times New Roman"/>
                <a:cs typeface="Times New Roman"/>
              </a:rPr>
              <a:t> </a:t>
            </a:r>
            <a:endParaRPr lang="ru-RU" sz="3200" i="1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6611" y="2935716"/>
            <a:ext cx="10586321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>
                <a:solidFill>
                  <a:srgbClr val="22272F"/>
                </a:solidFill>
                <a:latin typeface="Times New Roman"/>
                <a:ea typeface="Calibri"/>
                <a:cs typeface="Times New Roman"/>
              </a:rPr>
              <a:t>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порядок и основания перевода, отчисления и восстановления обучающихся</a:t>
            </a:r>
            <a:endParaRPr lang="ru-RU" sz="240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76611" y="6012656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38200" y="3367409"/>
            <a:ext cx="107737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200"/>
              </a:spcAft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</a:rPr>
              <a:t>влечет </a:t>
            </a: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</a:rPr>
              <a:t>наложение административного штрафа: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/>
          </a:p>
          <a:p>
            <a:pPr indent="450215" algn="just">
              <a:spcAft>
                <a:spcPts val="1200"/>
              </a:spcAft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</a:rPr>
              <a:t>на должностных лиц в размере </a:t>
            </a: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</a:rPr>
              <a:t>от 10 тысяч до 30 тысяч рублей;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/>
          </a:p>
          <a:p>
            <a:pPr indent="450215" algn="just">
              <a:spcAft>
                <a:spcPts val="1200"/>
              </a:spcAft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</a:rPr>
              <a:t>на юридических лиц — </a:t>
            </a:r>
            <a:r>
              <a:rPr lang="ru-RU" sz="2800" b="1">
                <a:solidFill>
                  <a:srgbClr val="000000"/>
                </a:solidFill>
                <a:latin typeface="Times New Roman"/>
                <a:ea typeface="Times New Roman"/>
              </a:rPr>
              <a:t>от 50 тысяч до 100 тысяч рублей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800"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80008" y="655416"/>
            <a:ext cx="107737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1200"/>
              </a:spcAft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ea typeface="Times New Roman"/>
              </a:rPr>
              <a:t>ч.5 ст.19.30 Кодекса Российской Федерации  </a:t>
            </a:r>
            <a:endParaRPr/>
          </a:p>
          <a:p>
            <a:pPr indent="450215" algn="ctr">
              <a:spcAft>
                <a:spcPts val="1200"/>
              </a:spcAft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ea typeface="Times New Roman"/>
              </a:rPr>
              <a:t>об административных правонарушениях </a:t>
            </a:r>
            <a:endParaRPr/>
          </a:p>
          <a:p>
            <a:pPr indent="450215" algn="ctr">
              <a:spcAft>
                <a:spcPts val="1200"/>
              </a:spcAft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ea typeface="Times New Roman"/>
              </a:rPr>
              <a:t>от 30.12.2001 № 195-ФЗ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42772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одержимое 2"/>
          <p:cNvSpPr txBox="1"/>
          <p:nvPr/>
        </p:nvSpPr>
        <p:spPr bwMode="auto">
          <a:xfrm>
            <a:off x="1497947" y="2107792"/>
            <a:ext cx="9306232" cy="20295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рабочий телефон: (3532) 50-08-95 (доб.794)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электронная почта: </a:t>
            </a:r>
            <a:r>
              <a:rPr lang="en-US" sz="3600" u="sng">
                <a:solidFill>
                  <a:srgbClr val="0070C0"/>
                </a:solidFill>
                <a:latin typeface="Times New Roman"/>
                <a:cs typeface="Times New Roman"/>
                <a:hlinkClick r:id="rId3" tooltip="mailto:vap@mail.orb.ru"/>
              </a:rPr>
              <a:t>vap</a:t>
            </a:r>
            <a:r>
              <a:rPr lang="en-US" sz="3600" u="sng">
                <a:solidFill>
                  <a:srgbClr val="FF0000"/>
                </a:solidFill>
                <a:latin typeface="Times New Roman"/>
                <a:cs typeface="Times New Roman"/>
                <a:hlinkClick r:id="rId3" tooltip="mailto:vap@mail.orb.ru"/>
              </a:rPr>
              <a:t>@mail.orb.ru</a:t>
            </a:r>
            <a:endParaRPr lang="ru-RU" sz="36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60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г. Оренбург, пр. Парковый, д.7, каб.17</a:t>
            </a:r>
            <a:endParaRPr lang="ru-RU" sz="2800">
              <a:solidFill>
                <a:schemeClr val="accent2">
                  <a:lumMod val="50000"/>
                </a:schemeClr>
              </a:solidFill>
              <a:latin typeface="Calibri"/>
              <a:cs typeface="Arial"/>
            </a:endParaRPr>
          </a:p>
          <a:p>
            <a:pPr>
              <a:defRPr/>
            </a:pPr>
            <a:endParaRPr lang="ru-RU">
              <a:latin typeface="Times New Roman CYR"/>
              <a:ea typeface="Times New Roman"/>
            </a:endParaRPr>
          </a:p>
          <a:p>
            <a:pPr indent="0" algn="just">
              <a:buNone/>
              <a:defRPr/>
            </a:pPr>
            <a:endParaRPr lang="ru-RU">
              <a:latin typeface="Times New Roman CYR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42773" y="17755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 l="37383" t="19995" r="12104" b="0"/>
          <a:stretch/>
        </p:blipFill>
        <p:spPr bwMode="auto">
          <a:xfrm>
            <a:off x="5960176" y="246745"/>
            <a:ext cx="6274595" cy="6629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 l="33344" t="26221" r="11950" b="0"/>
          <a:stretch/>
        </p:blipFill>
        <p:spPr bwMode="auto">
          <a:xfrm>
            <a:off x="-61853" y="246744"/>
            <a:ext cx="6157853" cy="66290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8695018" y="258207"/>
            <a:ext cx="804909" cy="1325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600" b="1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/>
          </a:p>
        </p:txBody>
      </p:sp>
      <p:sp>
        <p:nvSpPr>
          <p:cNvPr id="12" name="Облачко с текстом: прямоугольное 11"/>
          <p:cNvSpPr/>
          <p:nvPr/>
        </p:nvSpPr>
        <p:spPr bwMode="auto">
          <a:xfrm>
            <a:off x="130629" y="501409"/>
            <a:ext cx="2373371" cy="1557589"/>
          </a:xfrm>
          <a:prstGeom prst="wedgeRectCallout">
            <a:avLst>
              <a:gd name="adj1" fmla="val 65103"/>
              <a:gd name="adj2" fmla="val -522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>
                <a:solidFill>
                  <a:srgbClr val="FF0000"/>
                </a:solidFill>
                <a:latin typeface="Times New Roman"/>
                <a:cs typeface="Times New Roman"/>
              </a:rPr>
              <a:t>не учитывается мнение  Совета родителей, обучающихся</a:t>
            </a:r>
            <a:endParaRPr/>
          </a:p>
        </p:txBody>
      </p:sp>
      <p:sp>
        <p:nvSpPr>
          <p:cNvPr id="14" name="Овал 13"/>
          <p:cNvSpPr/>
          <p:nvPr/>
        </p:nvSpPr>
        <p:spPr bwMode="auto">
          <a:xfrm>
            <a:off x="4644571" y="1132115"/>
            <a:ext cx="1451429" cy="558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 bwMode="auto">
          <a:xfrm>
            <a:off x="10628086" y="1543717"/>
            <a:ext cx="1451429" cy="558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0" y="-36078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67086" y="6196820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12" name="Заголовок 1"/>
          <p:cNvSpPr txBox="1"/>
          <p:nvPr/>
        </p:nvSpPr>
        <p:spPr bwMode="auto">
          <a:xfrm>
            <a:off x="656592" y="375242"/>
            <a:ext cx="10964360" cy="1595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Приказ Министерства просвещения Российской Федерации </a:t>
            </a:r>
            <a:r>
              <a:rPr lang="en-US" sz="2800" b="1" i="1">
                <a:solidFill>
                  <a:srgbClr val="0070C0"/>
                </a:solidFill>
                <a:latin typeface="Times New Roman"/>
                <a:ea typeface="Times New Roman"/>
              </a:rPr>
              <a:t>            </a:t>
            </a: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от</a:t>
            </a:r>
            <a:r>
              <a:rPr lang="en-US" sz="2800" b="1" i="1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2 сентября 2020 года № 458 «Об утверждении </a:t>
            </a:r>
            <a:r>
              <a:rPr lang="ru-RU" sz="2800" b="1" i="1">
                <a:solidFill>
                  <a:srgbClr val="FF0000"/>
                </a:solidFill>
                <a:latin typeface="Times New Roman"/>
                <a:ea typeface="Times New Roman"/>
              </a:rPr>
              <a:t>Порядка </a:t>
            </a: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приема на обучение по образовательным программам начального общего, основного общего и среднего общего образования»</a:t>
            </a:r>
            <a:endParaRPr lang="ru-RU" sz="2800" b="1" i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59020" y="1981166"/>
            <a:ext cx="11159504" cy="4341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  <a:defRPr/>
            </a:pPr>
            <a:r>
              <a:rPr lang="ru-RU" sz="2300">
                <a:latin typeface="Times New Roman"/>
                <a:ea typeface="Times New Roman"/>
                <a:cs typeface="Times New Roman"/>
              </a:rPr>
              <a:t>п.4. Порядок приема на обучение по образовательным программам начального общего, основного общего и среднего общего образования регламентирует </a:t>
            </a:r>
            <a:r>
              <a:rPr lang="ru-RU" sz="2300" b="1">
                <a:latin typeface="Times New Roman"/>
                <a:ea typeface="Times New Roman"/>
                <a:cs typeface="Times New Roman"/>
              </a:rPr>
              <a:t>правила приема</a:t>
            </a:r>
            <a:r>
              <a:rPr lang="ru-RU" sz="2300">
                <a:latin typeface="Times New Roman"/>
                <a:ea typeface="Times New Roman"/>
                <a:cs typeface="Times New Roman"/>
              </a:rPr>
              <a:t> в образовательные организации граждан, имеющих право на получение общего образования соответствующего уровня, и </a:t>
            </a:r>
            <a:r>
              <a:rPr lang="ru-RU" sz="2300" b="1">
                <a:latin typeface="Times New Roman"/>
                <a:ea typeface="Times New Roman"/>
                <a:cs typeface="Times New Roman"/>
              </a:rPr>
              <a:t>проживающих на закрепленной территории</a:t>
            </a:r>
            <a:r>
              <a:rPr lang="ru-RU" sz="230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300" baseline="3000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300">
                <a:latin typeface="Times New Roman"/>
                <a:ea typeface="Times New Roman"/>
                <a:cs typeface="Times New Roman"/>
              </a:rPr>
              <a:t> </a:t>
            </a:r>
            <a:endParaRPr lang="ru-RU" sz="230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п.5. Закрепление</a:t>
            </a:r>
            <a:r>
              <a:rPr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муниципальных образовательных организаций за конкретными территориями муниципального района, городского округа </a:t>
            </a:r>
            <a:r>
              <a:rPr lang="ru-RU" sz="2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осуществляется</a:t>
            </a:r>
            <a:r>
              <a:rPr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органами </a:t>
            </a:r>
            <a:r>
              <a:rPr lang="ru-RU" sz="2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местного самоуправления муниципальных районов</a:t>
            </a:r>
            <a:r>
              <a:rPr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городских округов по решению вопросов местного значения в сфере образования. Распорядительный акт ОМС о закреплении ОО за конкретными территориями издается </a:t>
            </a:r>
            <a:r>
              <a:rPr lang="ru-RU" sz="23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ежегодно</a:t>
            </a:r>
            <a:r>
              <a:rPr lang="ru-RU"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не позднее 15 марта текущего года. </a:t>
            </a:r>
            <a:endParaRPr lang="ru-RU" sz="230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42773" y="17755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76611" y="6012656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  <p:sp>
        <p:nvSpPr>
          <p:cNvPr id="9" name="Заголовок 1"/>
          <p:cNvSpPr txBox="1"/>
          <p:nvPr/>
        </p:nvSpPr>
        <p:spPr bwMode="auto">
          <a:xfrm>
            <a:off x="576611" y="414457"/>
            <a:ext cx="10964360" cy="1595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Приказ Министерства просвещения Российской Федерации </a:t>
            </a:r>
            <a:r>
              <a:rPr lang="en-US" sz="2800" b="1" i="1">
                <a:solidFill>
                  <a:srgbClr val="0070C0"/>
                </a:solidFill>
                <a:latin typeface="Times New Roman"/>
                <a:ea typeface="Times New Roman"/>
              </a:rPr>
              <a:t>            </a:t>
            </a: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от</a:t>
            </a:r>
            <a:r>
              <a:rPr lang="en-US" sz="2800" b="1" i="1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2 сентября 2020 года № 458 «Об утверждении </a:t>
            </a:r>
            <a:r>
              <a:rPr lang="ru-RU" sz="2800" b="1" i="1">
                <a:solidFill>
                  <a:srgbClr val="FF0000"/>
                </a:solidFill>
                <a:latin typeface="Times New Roman"/>
                <a:ea typeface="Times New Roman"/>
              </a:rPr>
              <a:t>Порядка </a:t>
            </a:r>
            <a:r>
              <a:rPr lang="ru-RU" sz="2800" b="1" i="1">
                <a:solidFill>
                  <a:srgbClr val="0070C0"/>
                </a:solidFill>
                <a:latin typeface="Times New Roman"/>
                <a:ea typeface="Times New Roman"/>
              </a:rPr>
              <a:t>приема на обучение по образовательным программам начального общего, основного общего и среднего общего образования»</a:t>
            </a:r>
            <a:endParaRPr lang="ru-RU" sz="2800" b="1" i="1">
              <a:solidFill>
                <a:srgbClr val="0070C0"/>
              </a:solidFill>
            </a:endParaRPr>
          </a:p>
        </p:txBody>
      </p:sp>
      <p:sp>
        <p:nvSpPr>
          <p:cNvPr id="10" name="Объект 2"/>
          <p:cNvSpPr txBox="1"/>
          <p:nvPr/>
        </p:nvSpPr>
        <p:spPr bwMode="auto">
          <a:xfrm>
            <a:off x="757563" y="2411561"/>
            <a:ext cx="10857826" cy="316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>
                <a:latin typeface="Times New Roman"/>
                <a:cs typeface="Times New Roman"/>
              </a:rPr>
              <a:t>п.6 Образовательные организации </a:t>
            </a: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размещают</a:t>
            </a:r>
            <a: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  <a:t> на своих </a:t>
            </a: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информационном стенде и официальном сайте</a:t>
            </a:r>
            <a: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в сети «Интернет» распорядительный акт органа местного самоуправления муниципального района или городского округа о закреплении образовательных организаций за конкретными территориями муниципального района (городского округа), издаваемый </a:t>
            </a: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не позднее 15 марта</a:t>
            </a:r>
            <a: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текущего года, в течение </a:t>
            </a:r>
            <a:r>
              <a:rPr lang="ru-RU" b="1">
                <a:solidFill>
                  <a:srgbClr val="FF0000"/>
                </a:solidFill>
                <a:latin typeface="Times New Roman"/>
                <a:cs typeface="Times New Roman"/>
              </a:rPr>
              <a:t>10 календарных дней</a:t>
            </a:r>
            <a:r>
              <a:rPr lang="ru-RU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с момента его издания. </a:t>
            </a:r>
            <a:endParaRPr/>
          </a:p>
          <a:p>
            <a:pPr marL="0" indent="0" algn="just">
              <a:buNone/>
              <a:defRPr/>
            </a:pP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5878508" y="14068"/>
          <a:ext cx="6313494" cy="6771363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2238861"/>
                <a:gridCol w="4074633"/>
              </a:tblGrid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Муниципальное образование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Образовательные организации, не разместившие распорядительный акт ОМС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41861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г.Бузулук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НОШ № 11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41861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г.Медногорск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Гимназия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41861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г.Орск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СОШ № 31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Адамовский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Майская СОШ, 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Джарлинская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 ООШ, Юбилейная СОШ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Александровский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Новомихайловская ООШ, 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Султакаевская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 ООШ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Беляевский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Белогорская СОШ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Бугурусланский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Завьяловская СОШ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Бузулукский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Староалександровская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 СОШ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Новоорский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СОШ № 2 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п.Новоорск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Новосергиевский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СОШ № 2, 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Лапазская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 СОШ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Октябрьский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Васильевская ООШ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Первомайский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Курлинская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 СОШ, Советская СОШ, Уральская СОШ, 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Шапошниковская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 СОШ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Сорочинский м.о.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Троицкая СОШ, Родинская СОШ, 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Уранская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Саракташский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Екатериновская ООШ, 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Кульчумовская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 ООШ, Советская ООШ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141861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Северный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Русскокандызская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, СОШ № 2, 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Бакаевская</a:t>
                      </a:r>
                      <a:r>
                        <a:rPr lang="ru-RU" sz="1600" b="1">
                          <a:latin typeface="Times New Roman"/>
                          <a:cs typeface="Times New Roman"/>
                        </a:rPr>
                        <a:t> СОШ 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291069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Ташлинский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1600" b="1">
                          <a:latin typeface="Times New Roman"/>
                          <a:cs typeface="Times New Roman"/>
                        </a:rPr>
                        <a:t>Гимназия № 1, Степная СОШ</a:t>
                      </a:r>
                      <a:endParaRPr lang="ru-RU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824" marR="44824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 xmlns:a="http://schemas.openxmlformats.org/drawingml/2006/main"/>
          </p:cNvGraphicFramePr>
          <p:nvPr/>
        </p:nvGraphicFramePr>
        <p:xfrm>
          <a:off x="62073" y="3070876"/>
          <a:ext cx="5598941" cy="392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279566" y="208554"/>
            <a:ext cx="55989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>
                <a:latin typeface="Times New Roman"/>
                <a:ea typeface="Times New Roman"/>
              </a:rPr>
              <a:t>приказ министерства образования Оренбургской области от </a:t>
            </a:r>
            <a:r>
              <a:rPr lang="ru-RU" sz="1800" b="1">
                <a:solidFill>
                  <a:srgbClr val="FF0000"/>
                </a:solidFill>
                <a:latin typeface="Times New Roman"/>
                <a:ea typeface="Times New Roman"/>
              </a:rPr>
              <a:t>13.03.2025 № </a:t>
            </a:r>
            <a:r>
              <a:rPr lang="ru-RU" sz="1600" b="1">
                <a:solidFill>
                  <a:srgbClr val="FF0000"/>
                </a:solidFill>
                <a:latin typeface="Times New Roman"/>
                <a:ea typeface="Calibri"/>
              </a:rPr>
              <a:t>01-21/395</a:t>
            </a:r>
            <a:r>
              <a:rPr lang="ru-RU" sz="160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1600">
                <a:latin typeface="Times New Roman"/>
                <a:ea typeface="Calibri"/>
              </a:rPr>
              <a:t>«</a:t>
            </a: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</a:rPr>
              <a:t>О проведении наблюдения за соблюдением обязательных требований (мониторинга безопасности) по размещению и обновлению на официальном сайте образовательных организаций в информационно-телекоммуникационной сети «Интернет» информации, предусмотренной Порядком приема на обучение по образовательным программам начального общего, основного общего и среднего общего образования</a:t>
            </a:r>
            <a:r>
              <a:rPr lang="ru-RU" sz="1600">
                <a:latin typeface="Times New Roman"/>
                <a:ea typeface="Calibri"/>
              </a:rPr>
              <a:t>»</a:t>
            </a:r>
            <a:r>
              <a:rPr lang="ru-RU" sz="1800">
                <a:latin typeface="Times New Roman"/>
                <a:ea typeface="Times New Roman"/>
              </a:rPr>
              <a:t>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277545" cy="6858000"/>
          </a:xfrm>
          <a:prstGeom prst="rect">
            <a:avLst/>
          </a:prstGeom>
          <a:ln>
            <a:solidFill>
              <a:srgbClr val="FEFEFE"/>
            </a:solidFill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8717872" y="365125"/>
            <a:ext cx="3000652" cy="895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6611" y="5486400"/>
            <a:ext cx="3000652" cy="100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 bwMode="auto">
          <a:xfrm>
            <a:off x="349348" y="1408757"/>
            <a:ext cx="11493303" cy="4894240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  <a:defRPr/>
            </a:pP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 целью проведения организованного приема детей в первый класс образовательные организации размещают на своих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информационном стенде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официальном сайте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в сети Интернет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информацию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"/>
              <a:defRPr/>
            </a:pP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о количестве мест в первых классах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не позднее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10 календарных дней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 момента издания распорядительного акта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о закреплении территории (</a:t>
            </a:r>
            <a:r>
              <a:rPr lang="ru-RU" sz="2400" b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п.16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240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buFont typeface="Wingdings"/>
              <a:buChar char=""/>
              <a:defRPr/>
            </a:pP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о наличии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свободных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мест в первых классах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для приема детей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не проживающих на закрепленной территории,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 не позднее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 июля 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текущего года (</a:t>
            </a:r>
            <a:r>
              <a:rPr lang="ru-RU" sz="2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п.16</a:t>
            </a:r>
            <a:r>
              <a:rPr lang="ru-RU" sz="2400">
                <a:solidFill>
                  <a:srgbClr val="22272F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400">
              <a:latin typeface="Times New Roman"/>
              <a:ea typeface="Calibri"/>
              <a:cs typeface="Times New Roman"/>
            </a:endParaRPr>
          </a:p>
          <a:p>
            <a:pPr marL="137160" indent="0" algn="just">
              <a:spcBef>
                <a:spcPts val="0"/>
              </a:spcBef>
              <a:buNone/>
              <a:defRPr/>
            </a:pPr>
            <a:endParaRPr lang="ru-RU" sz="2400" b="1">
              <a:latin typeface="Times New Roman"/>
              <a:cs typeface="Times New Roman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349348" y="180176"/>
            <a:ext cx="11357315" cy="146481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ctr">
              <a:spcBef>
                <a:spcPts val="0"/>
              </a:spcBef>
              <a:buNone/>
              <a:defRPr sz="4100" b="1" cap="none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Приказ Министерства просвещения Российской Федерации от 02.09.2020 № 458 «Об утверждении </a:t>
            </a:r>
            <a:r>
              <a:rPr lang="ru-RU" sz="2400" i="1">
                <a:solidFill>
                  <a:srgbClr val="FF0000"/>
                </a:solidFill>
                <a:latin typeface="Times New Roman"/>
                <a:cs typeface="Times New Roman"/>
              </a:rPr>
              <a:t>Порядка</a:t>
            </a:r>
            <a:r>
              <a:rPr lang="ru-RU" sz="2400" i="1">
                <a:solidFill>
                  <a:srgbClr val="0070C0"/>
                </a:solidFill>
                <a:latin typeface="Times New Roman"/>
                <a:cs typeface="Times New Roman"/>
              </a:rPr>
              <a:t> приема на обучение по образовательным программам начального общего, основного общего и среднего общего образования»</a:t>
            </a:r>
            <a:endParaRPr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757563" y="6051631"/>
            <a:ext cx="10857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anchor="ctr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 w="6350">
                  <a:noFill/>
                </a:ln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МИНИСТЕРСТВО ОБРАЗОВАНИЯ ОРЕНБУРГСКОЙ ОБЛАСТИ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Р7-Офис/2024.1.3.422</Application>
  <DocSecurity>0</DocSecurity>
  <PresentationFormat>Широкоэкранный</PresentationFormat>
  <Paragraphs>0</Paragraphs>
  <Slides>48</Slides>
  <Notes>48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пк-1</dc:creator>
  <cp:keywords/>
  <dc:description/>
  <dc:identifier/>
  <dc:language/>
  <cp:lastModifiedBy/>
  <cp:revision>33</cp:revision>
  <dcterms:created xsi:type="dcterms:W3CDTF">2023-09-29T16:01:07Z</dcterms:created>
  <dcterms:modified xsi:type="dcterms:W3CDTF">2025-03-28T04:14:00Z</dcterms:modified>
  <cp:category/>
  <cp:contentStatus/>
  <cp:version/>
</cp:coreProperties>
</file>